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6" autoAdjust="0"/>
    <p:restoredTop sz="85174"/>
  </p:normalViewPr>
  <p:slideViewPr>
    <p:cSldViewPr snapToGrid="0" snapToObjects="1">
      <p:cViewPr varScale="1">
        <p:scale>
          <a:sx n="73" d="100"/>
          <a:sy n="73" d="100"/>
        </p:scale>
        <p:origin x="1253"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Evaluation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val>
            <c:numRef>
              <c:f>Sheet1!$A$1:$A$4</c:f>
              <c:numCache>
                <c:formatCode>General</c:formatCode>
                <c:ptCount val="4"/>
                <c:pt idx="0">
                  <c:v>0.83</c:v>
                </c:pt>
                <c:pt idx="1">
                  <c:v>0.83</c:v>
                </c:pt>
                <c:pt idx="2">
                  <c:v>0.94</c:v>
                </c:pt>
                <c:pt idx="3">
                  <c:v>0.83</c:v>
                </c:pt>
              </c:numCache>
            </c:numRef>
          </c:val>
          <c:extLst>
            <c:ext xmlns:c16="http://schemas.microsoft.com/office/drawing/2014/chart" uri="{C3380CC4-5D6E-409C-BE32-E72D297353CC}">
              <c16:uniqueId val="{00000000-2254-4043-ADBB-A3269FB2CCAA}"/>
            </c:ext>
          </c:extLst>
        </c:ser>
        <c:dLbls>
          <c:showLegendKey val="0"/>
          <c:showVal val="0"/>
          <c:showCatName val="0"/>
          <c:showSerName val="0"/>
          <c:showPercent val="0"/>
          <c:showBubbleSize val="0"/>
        </c:dLbls>
        <c:gapWidth val="219"/>
        <c:overlap val="-27"/>
        <c:axId val="1653854752"/>
        <c:axId val="1653856416"/>
      </c:barChart>
      <c:catAx>
        <c:axId val="16538547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3856416"/>
        <c:crosses val="autoZero"/>
        <c:auto val="1"/>
        <c:lblAlgn val="ctr"/>
        <c:lblOffset val="100"/>
        <c:noMultiLvlLbl val="0"/>
      </c:catAx>
      <c:valAx>
        <c:axId val="1653856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3854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younghumphries/My_Repository/blob/main/Capstone%20Data%20Wrangling.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younghumphries/My_Repository/blob/main/EDA%20With%20Visualization.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younghumphries/My_Repository/blob/main/Capstone%20SQL%20Python.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younghumphries/My_Repository/blob/main/Visual%20Analytics%20with%20Folium%20lab.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younghumphries/My_Repository/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younghumphries/My_Repository/blob/main/Machine%20Learning%20Prediction.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younghumphries/My_Repository/blob/main/Capstone%20Data%20Collection%20API.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younghumphries/My_Repository/blob/main/Capstone%20Web%20Scraping.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Kayla Humphries</a:t>
            </a:r>
          </a:p>
          <a:p>
            <a:r>
              <a:rPr lang="en-US" dirty="0">
                <a:solidFill>
                  <a:schemeClr val="bg2"/>
                </a:solidFill>
                <a:latin typeface="Abadi" panose="020B0604020104020204" pitchFamily="34" charset="0"/>
                <a:ea typeface="SF Pro" pitchFamily="2" charset="0"/>
                <a:cs typeface="SF Pro" pitchFamily="2" charset="0"/>
              </a:rPr>
              <a:t>August 29,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822899" cy="4493725"/>
          </a:xfrm>
          <a:prstGeom prst="rect">
            <a:avLst/>
          </a:prstGeom>
        </p:spPr>
        <p:txBody>
          <a:bodyPr/>
          <a:lstStyle/>
          <a:p>
            <a:r>
              <a:rPr lang="en-US" sz="2200" dirty="0">
                <a:solidFill>
                  <a:schemeClr val="accent3">
                    <a:lumMod val="25000"/>
                  </a:schemeClr>
                </a:solidFill>
                <a:latin typeface="Abadi" panose="020B0604020104020204" pitchFamily="34" charset="0"/>
              </a:rPr>
              <a:t>For the data wrangling process, we first accessed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reviewed missing content and data types.  Then, we performed calculations on launches and orbits.  Last, performed calculations to determine landing outcome based upon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a:t>
            </a:r>
            <a:r>
              <a:rPr lang="en-US" sz="2400" dirty="0" err="1">
                <a:hlinkClick r:id="rId3"/>
              </a:rPr>
              <a:t>My_Repository</a:t>
            </a:r>
            <a:r>
              <a:rPr lang="en-US" sz="2400" dirty="0">
                <a:hlinkClick r:id="rId3"/>
              </a:rPr>
              <a:t>/Capstone Data Wrangling.py at main · </a:t>
            </a:r>
            <a:r>
              <a:rPr lang="en-US" sz="2400" dirty="0" err="1">
                <a:hlinkClick r:id="rId3"/>
              </a:rPr>
              <a:t>kyounghumphries</a:t>
            </a:r>
            <a:r>
              <a:rPr lang="en-US" sz="2400" dirty="0">
                <a:hlinkClick r:id="rId3"/>
              </a:rPr>
              <a:t>/</a:t>
            </a:r>
            <a:r>
              <a:rPr lang="en-US" sz="2400" dirty="0" err="1">
                <a:hlinkClick r:id="rId3"/>
              </a:rPr>
              <a:t>My_Repository</a:t>
            </a:r>
            <a:r>
              <a:rPr lang="en-US" sz="2400" dirty="0">
                <a:hlinkClick r:id="rId3"/>
              </a:rPr>
              <a:t> (github.com)</a:t>
            </a:r>
            <a:endParaRPr lang="en-US" sz="2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22A9F264-222A-4DA9-A55C-7528478859C8}"/>
              </a:ext>
            </a:extLst>
          </p:cNvPr>
          <p:cNvSpPr/>
          <p:nvPr/>
        </p:nvSpPr>
        <p:spPr>
          <a:xfrm>
            <a:off x="1124607" y="3279228"/>
            <a:ext cx="1818290" cy="65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data and create </a:t>
            </a:r>
            <a:r>
              <a:rPr lang="en-US" dirty="0" err="1"/>
              <a:t>dataframe</a:t>
            </a:r>
            <a:endParaRPr lang="en-US" dirty="0"/>
          </a:p>
        </p:txBody>
      </p:sp>
      <p:sp>
        <p:nvSpPr>
          <p:cNvPr id="3" name="Rectangle 2">
            <a:extLst>
              <a:ext uri="{FF2B5EF4-FFF2-40B4-BE49-F238E27FC236}">
                <a16:creationId xmlns:a16="http://schemas.microsoft.com/office/drawing/2014/main" id="{9EC9FE9B-EBEE-D5BA-421F-D658D0A8CDEE}"/>
              </a:ext>
            </a:extLst>
          </p:cNvPr>
          <p:cNvSpPr/>
          <p:nvPr/>
        </p:nvSpPr>
        <p:spPr>
          <a:xfrm>
            <a:off x="3616845" y="3300249"/>
            <a:ext cx="1818290" cy="65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Review missing content and data types.</a:t>
            </a:r>
          </a:p>
        </p:txBody>
      </p:sp>
      <p:sp>
        <p:nvSpPr>
          <p:cNvPr id="6" name="Rectangle 5">
            <a:extLst>
              <a:ext uri="{FF2B5EF4-FFF2-40B4-BE49-F238E27FC236}">
                <a16:creationId xmlns:a16="http://schemas.microsoft.com/office/drawing/2014/main" id="{CFFFC0FD-8646-94E7-2A24-23B78122DFE9}"/>
              </a:ext>
            </a:extLst>
          </p:cNvPr>
          <p:cNvSpPr/>
          <p:nvPr/>
        </p:nvSpPr>
        <p:spPr>
          <a:xfrm>
            <a:off x="6269421" y="3300249"/>
            <a:ext cx="1818290" cy="65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Calculate launches and orbits.</a:t>
            </a:r>
          </a:p>
        </p:txBody>
      </p:sp>
      <p:sp>
        <p:nvSpPr>
          <p:cNvPr id="7" name="Rectangle 6">
            <a:extLst>
              <a:ext uri="{FF2B5EF4-FFF2-40B4-BE49-F238E27FC236}">
                <a16:creationId xmlns:a16="http://schemas.microsoft.com/office/drawing/2014/main" id="{E19B0C6A-5706-786D-D9B3-E9D147B7A355}"/>
              </a:ext>
            </a:extLst>
          </p:cNvPr>
          <p:cNvSpPr/>
          <p:nvPr/>
        </p:nvSpPr>
        <p:spPr>
          <a:xfrm>
            <a:off x="9065172" y="3300249"/>
            <a:ext cx="1818290" cy="651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Determine landing outcome.</a:t>
            </a:r>
          </a:p>
        </p:txBody>
      </p:sp>
      <p:cxnSp>
        <p:nvCxnSpPr>
          <p:cNvPr id="10" name="Straight Arrow Connector 9">
            <a:extLst>
              <a:ext uri="{FF2B5EF4-FFF2-40B4-BE49-F238E27FC236}">
                <a16:creationId xmlns:a16="http://schemas.microsoft.com/office/drawing/2014/main" id="{E83BC468-63B7-0159-A585-FCF08F2FE804}"/>
              </a:ext>
            </a:extLst>
          </p:cNvPr>
          <p:cNvCxnSpPr/>
          <p:nvPr/>
        </p:nvCxnSpPr>
        <p:spPr>
          <a:xfrm>
            <a:off x="3100552" y="3626069"/>
            <a:ext cx="409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65142A-2E4C-BCFF-57CA-7D0EFA9DF19E}"/>
              </a:ext>
            </a:extLst>
          </p:cNvPr>
          <p:cNvCxnSpPr/>
          <p:nvPr/>
        </p:nvCxnSpPr>
        <p:spPr>
          <a:xfrm>
            <a:off x="5617908" y="3626069"/>
            <a:ext cx="409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31D45A9-8165-BF20-7D3B-A59C872A994A}"/>
              </a:ext>
            </a:extLst>
          </p:cNvPr>
          <p:cNvCxnSpPr/>
          <p:nvPr/>
        </p:nvCxnSpPr>
        <p:spPr>
          <a:xfrm>
            <a:off x="8392511" y="3631324"/>
            <a:ext cx="409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For initial analysis, the scatter plot was used since it provides an overview of correlation and activity.  Then, the bar and line charts were used to drill down within the details of the numeric values.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400" dirty="0" err="1">
                <a:hlinkClick r:id="rId3"/>
              </a:rPr>
              <a:t>My_Repository</a:t>
            </a:r>
            <a:r>
              <a:rPr lang="en-US" sz="2400" dirty="0">
                <a:hlinkClick r:id="rId3"/>
              </a:rPr>
              <a:t>/EDA With Visualization.py at main · </a:t>
            </a:r>
            <a:r>
              <a:rPr lang="en-US" sz="2400" dirty="0" err="1">
                <a:hlinkClick r:id="rId3"/>
              </a:rPr>
              <a:t>kyounghumphries</a:t>
            </a:r>
            <a:r>
              <a:rPr lang="en-US" sz="2400" dirty="0">
                <a:hlinkClick r:id="rId3"/>
              </a:rPr>
              <a:t>/</a:t>
            </a:r>
            <a:r>
              <a:rPr lang="en-US" sz="2400" dirty="0" err="1">
                <a:hlinkClick r:id="rId3"/>
              </a:rPr>
              <a:t>My_Repository</a:t>
            </a:r>
            <a:r>
              <a:rPr lang="en-US" sz="2400" dirty="0">
                <a:hlinkClick r:id="rId3"/>
              </a:rPr>
              <a:t> (github.com)</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4753"/>
            <a:ext cx="10097687" cy="5051426"/>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SQL Queries</a:t>
            </a:r>
          </a:p>
          <a:p>
            <a:pPr lvl="1">
              <a:lnSpc>
                <a:spcPct val="100000"/>
              </a:lnSpc>
              <a:spcBef>
                <a:spcPts val="1400"/>
              </a:spcBef>
            </a:pPr>
            <a:r>
              <a:rPr lang="en-US" sz="1600" dirty="0">
                <a:solidFill>
                  <a:schemeClr val="accent3">
                    <a:lumMod val="25000"/>
                  </a:schemeClr>
                </a:solidFill>
                <a:latin typeface="Abadi"/>
              </a:rPr>
              <a:t>Select statement to display unique launch sites.</a:t>
            </a:r>
          </a:p>
          <a:p>
            <a:pPr lvl="1">
              <a:lnSpc>
                <a:spcPct val="100000"/>
              </a:lnSpc>
              <a:spcBef>
                <a:spcPts val="1400"/>
              </a:spcBef>
            </a:pPr>
            <a:r>
              <a:rPr lang="en-US" sz="1600" dirty="0">
                <a:solidFill>
                  <a:schemeClr val="accent3">
                    <a:lumMod val="25000"/>
                  </a:schemeClr>
                </a:solidFill>
                <a:latin typeface="Abadi"/>
              </a:rPr>
              <a:t>Select statement to display CCA launch sites.</a:t>
            </a:r>
          </a:p>
          <a:p>
            <a:pPr lvl="1">
              <a:lnSpc>
                <a:spcPct val="100000"/>
              </a:lnSpc>
              <a:spcBef>
                <a:spcPts val="1400"/>
              </a:spcBef>
            </a:pPr>
            <a:r>
              <a:rPr lang="en-US" sz="1600" dirty="0">
                <a:solidFill>
                  <a:schemeClr val="accent3">
                    <a:lumMod val="25000"/>
                  </a:schemeClr>
                </a:solidFill>
                <a:latin typeface="Abadi"/>
              </a:rPr>
              <a:t>Select + sum statement to display payload mass of boosters from NASA.</a:t>
            </a:r>
          </a:p>
          <a:p>
            <a:pPr lvl="1">
              <a:lnSpc>
                <a:spcPct val="100000"/>
              </a:lnSpc>
              <a:spcBef>
                <a:spcPts val="1400"/>
              </a:spcBef>
            </a:pPr>
            <a:r>
              <a:rPr lang="en-US" sz="1600" dirty="0">
                <a:solidFill>
                  <a:schemeClr val="accent3">
                    <a:lumMod val="25000"/>
                  </a:schemeClr>
                </a:solidFill>
                <a:latin typeface="Abadi"/>
              </a:rPr>
              <a:t>Select + average statement to display average payload mass of F9 v1.1 booster.</a:t>
            </a:r>
          </a:p>
          <a:p>
            <a:pPr lvl="1">
              <a:lnSpc>
                <a:spcPct val="100000"/>
              </a:lnSpc>
              <a:spcBef>
                <a:spcPts val="1400"/>
              </a:spcBef>
            </a:pPr>
            <a:r>
              <a:rPr lang="en-US" sz="1600" dirty="0">
                <a:solidFill>
                  <a:schemeClr val="accent3">
                    <a:lumMod val="25000"/>
                  </a:schemeClr>
                </a:solidFill>
                <a:latin typeface="Abadi"/>
              </a:rPr>
              <a:t>Select + date to display successful landing outcomes.</a:t>
            </a:r>
          </a:p>
          <a:p>
            <a:pPr lvl="1">
              <a:lnSpc>
                <a:spcPct val="100000"/>
              </a:lnSpc>
              <a:spcBef>
                <a:spcPts val="1400"/>
              </a:spcBef>
            </a:pPr>
            <a:r>
              <a:rPr lang="en-US" sz="1600" dirty="0">
                <a:solidFill>
                  <a:schemeClr val="accent3">
                    <a:lumMod val="25000"/>
                  </a:schemeClr>
                </a:solidFill>
                <a:latin typeface="Abadi"/>
              </a:rPr>
              <a:t>Select statement to determine successful drone ship with mass &gt;4000, &lt;6000.</a:t>
            </a:r>
            <a:endParaRPr lang="en-US" sz="1600" b="1" i="1" dirty="0">
              <a:solidFill>
                <a:srgbClr val="000000"/>
              </a:solidFill>
              <a:effectLst/>
              <a:latin typeface="Helvetica Neue"/>
            </a:endParaRPr>
          </a:p>
          <a:p>
            <a:pPr lvl="1">
              <a:lnSpc>
                <a:spcPct val="100000"/>
              </a:lnSpc>
              <a:spcBef>
                <a:spcPts val="1400"/>
              </a:spcBef>
            </a:pPr>
            <a:r>
              <a:rPr lang="en-US" sz="1600" dirty="0">
                <a:solidFill>
                  <a:schemeClr val="accent3">
                    <a:lumMod val="25000"/>
                  </a:schemeClr>
                </a:solidFill>
                <a:latin typeface="Abadi"/>
              </a:rPr>
              <a:t>Select + counter for total success and failures.</a:t>
            </a:r>
          </a:p>
          <a:p>
            <a:pPr lvl="1">
              <a:lnSpc>
                <a:spcPct val="100000"/>
              </a:lnSpc>
              <a:spcBef>
                <a:spcPts val="1400"/>
              </a:spcBef>
            </a:pPr>
            <a:r>
              <a:rPr lang="en-US" sz="1600" dirty="0">
                <a:solidFill>
                  <a:schemeClr val="accent3">
                    <a:lumMod val="25000"/>
                  </a:schemeClr>
                </a:solidFill>
                <a:latin typeface="Abadi"/>
              </a:rPr>
              <a:t>Nested select +max for maximum payload mass.</a:t>
            </a:r>
          </a:p>
          <a:p>
            <a:pPr lvl="1">
              <a:lnSpc>
                <a:spcPct val="100000"/>
              </a:lnSpc>
              <a:spcBef>
                <a:spcPts val="1400"/>
              </a:spcBef>
            </a:pPr>
            <a:r>
              <a:rPr lang="en-US" sz="1600" dirty="0">
                <a:solidFill>
                  <a:schemeClr val="accent3">
                    <a:lumMod val="25000"/>
                  </a:schemeClr>
                </a:solidFill>
                <a:latin typeface="Abadi"/>
              </a:rPr>
              <a:t>Select statement to determined failed drone ship outcomes.</a:t>
            </a:r>
          </a:p>
          <a:p>
            <a:pPr lvl="1">
              <a:lnSpc>
                <a:spcPct val="100000"/>
              </a:lnSpc>
              <a:spcBef>
                <a:spcPts val="1400"/>
              </a:spcBef>
            </a:pPr>
            <a:r>
              <a:rPr lang="en-US" sz="1600" dirty="0">
                <a:solidFill>
                  <a:schemeClr val="accent3">
                    <a:lumMod val="25000"/>
                  </a:schemeClr>
                </a:solidFill>
                <a:latin typeface="Abadi"/>
              </a:rPr>
              <a:t>Select + count to determine total success and failures for drone ship and ground pad. </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a:t>
            </a:r>
            <a:r>
              <a:rPr lang="en-US" sz="1600" dirty="0" err="1">
                <a:hlinkClick r:id="rId3"/>
              </a:rPr>
              <a:t>My_Repository</a:t>
            </a:r>
            <a:r>
              <a:rPr lang="en-US" sz="1600" dirty="0">
                <a:hlinkClick r:id="rId3"/>
              </a:rPr>
              <a:t>/Capstone SQL Python.py at main · </a:t>
            </a:r>
            <a:r>
              <a:rPr lang="en-US" sz="1600" dirty="0" err="1">
                <a:hlinkClick r:id="rId3"/>
              </a:rPr>
              <a:t>kyounghumphries</a:t>
            </a:r>
            <a:r>
              <a:rPr lang="en-US" sz="1600" dirty="0">
                <a:hlinkClick r:id="rId3"/>
              </a:rPr>
              <a:t>/</a:t>
            </a:r>
            <a:r>
              <a:rPr lang="en-US" sz="1600" dirty="0" err="1">
                <a:hlinkClick r:id="rId3"/>
              </a:rPr>
              <a:t>My_Repository</a:t>
            </a:r>
            <a:r>
              <a:rPr lang="en-US" sz="1600" dirty="0">
                <a:hlinkClick r:id="rId3"/>
              </a:rPr>
              <a:t> (github.com)</a:t>
            </a:r>
            <a:endParaRPr lang="en-US" sz="16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identify launch sites, markers and blue circles were added to map objects created via Folium.  Further, these markers were used to identify specific locations (using </a:t>
            </a:r>
            <a:r>
              <a:rPr lang="en-US" sz="2200" dirty="0" err="1">
                <a:solidFill>
                  <a:schemeClr val="accent3">
                    <a:lumMod val="25000"/>
                  </a:schemeClr>
                </a:solidFill>
                <a:latin typeface="Abadi" panose="020B0604020104020204" pitchFamily="34" charset="0"/>
              </a:rPr>
              <a:t>lat</a:t>
            </a:r>
            <a:r>
              <a:rPr lang="en-US" sz="2200" dirty="0">
                <a:solidFill>
                  <a:schemeClr val="accent3">
                    <a:lumMod val="25000"/>
                  </a:schemeClr>
                </a:solidFill>
                <a:latin typeface="Abadi" panose="020B0604020104020204" pitchFamily="34" charset="0"/>
              </a:rPr>
              <a:t> and long specifications).  Then, successful and failed launches were marked on the map, and distances between launch sites were calculated and visualized on the map.</a:t>
            </a:r>
          </a:p>
          <a:p>
            <a:pPr>
              <a:lnSpc>
                <a:spcPct val="100000"/>
              </a:lnSpc>
              <a:spcBef>
                <a:spcPts val="1400"/>
              </a:spcBef>
            </a:pPr>
            <a:r>
              <a:rPr lang="en-US" sz="2200" dirty="0">
                <a:solidFill>
                  <a:schemeClr val="accent3">
                    <a:lumMod val="25000"/>
                  </a:schemeClr>
                </a:solidFill>
                <a:latin typeface="Abadi" panose="020B0604020104020204" pitchFamily="34" charset="0"/>
              </a:rPr>
              <a:t>These objects were used in order to determine preliminary correlation between </a:t>
            </a:r>
            <a:r>
              <a:rPr lang="en-US" sz="2200" dirty="0" err="1">
                <a:solidFill>
                  <a:schemeClr val="accent3">
                    <a:lumMod val="25000"/>
                  </a:schemeClr>
                </a:solidFill>
                <a:latin typeface="Abadi" panose="020B0604020104020204" pitchFamily="34" charset="0"/>
              </a:rPr>
              <a:t>laun</a:t>
            </a:r>
            <a:r>
              <a:rPr lang="en-US" sz="2200" dirty="0">
                <a:solidFill>
                  <a:schemeClr val="accent3">
                    <a:lumMod val="25000"/>
                  </a:schemeClr>
                </a:solidFill>
                <a:latin typeface="Abadi" panose="020B0604020104020204" pitchFamily="34" charset="0"/>
              </a:rPr>
              <a:t> sites.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dirty="0" err="1">
                <a:hlinkClick r:id="rId3"/>
              </a:rPr>
              <a:t>My_Repository</a:t>
            </a:r>
            <a:r>
              <a:rPr lang="en-US" dirty="0">
                <a:hlinkClick r:id="rId3"/>
              </a:rPr>
              <a:t>/Visual Analytics with Folium lab.py at main · </a:t>
            </a:r>
            <a:r>
              <a:rPr lang="en-US" dirty="0" err="1">
                <a:hlinkClick r:id="rId3"/>
              </a:rPr>
              <a:t>kyounghumphries</a:t>
            </a:r>
            <a:r>
              <a:rPr lang="en-US" dirty="0">
                <a:hlinkClick r:id="rId3"/>
              </a:rPr>
              <a:t>/</a:t>
            </a:r>
            <a:r>
              <a:rPr lang="en-US" dirty="0" err="1">
                <a:hlinkClick r:id="rId3"/>
              </a:rPr>
              <a:t>My_Repository</a:t>
            </a:r>
            <a:r>
              <a:rPr lang="en-US" dirty="0">
                <a:hlinkClick r:id="rId3"/>
              </a:rPr>
              <a:t> (github.com)</a:t>
            </a:r>
            <a:endParaRPr lang="en-US"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includes a pie chart and scatter chart for SpaceX launch records presentation. </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and scatter chart was used in order to allow the user to perform high level interactive analysis on the SpaceX launch records.  </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en-US" sz="2400" dirty="0">
                <a:hlinkClick r:id="rId3"/>
              </a:rPr>
              <a:t>My_Repository/spacex_dash_app.py at main · </a:t>
            </a:r>
            <a:r>
              <a:rPr lang="en-US" sz="2400" dirty="0" err="1">
                <a:hlinkClick r:id="rId3"/>
              </a:rPr>
              <a:t>kyounghumphries</a:t>
            </a:r>
            <a:r>
              <a:rPr lang="en-US" sz="2400" dirty="0">
                <a:hlinkClick r:id="rId3"/>
              </a:rPr>
              <a:t>/</a:t>
            </a:r>
            <a:r>
              <a:rPr lang="en-US" sz="2400" dirty="0" err="1">
                <a:hlinkClick r:id="rId3"/>
              </a:rPr>
              <a:t>My_Repository</a:t>
            </a:r>
            <a:r>
              <a:rPr lang="en-US" sz="2400" dirty="0">
                <a:hlinkClick r:id="rId3"/>
              </a:rPr>
              <a:t> (github.com)</a:t>
            </a:r>
            <a:endParaRPr lang="en-US" sz="24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Logistics regression, support vector machine, decision tree, and KNN models were created for predictive analysis.  Further the score method was used against each model to rate accuracy.  In addition, the confusion matrix was used against each model for prediction visualization.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400" dirty="0" err="1">
                <a:hlinkClick r:id="rId3"/>
              </a:rPr>
              <a:t>My_Repository</a:t>
            </a:r>
            <a:r>
              <a:rPr lang="en-US" sz="2400" dirty="0">
                <a:hlinkClick r:id="rId3"/>
              </a:rPr>
              <a:t>/Machine Learning Prediction.py at main · </a:t>
            </a:r>
            <a:r>
              <a:rPr lang="en-US" sz="2400" dirty="0" err="1">
                <a:hlinkClick r:id="rId3"/>
              </a:rPr>
              <a:t>kyounghumphries</a:t>
            </a:r>
            <a:r>
              <a:rPr lang="en-US" sz="2400" dirty="0">
                <a:hlinkClick r:id="rId3"/>
              </a:rPr>
              <a:t>/</a:t>
            </a:r>
            <a:r>
              <a:rPr lang="en-US" sz="2400" dirty="0" err="1">
                <a:hlinkClick r:id="rId3"/>
              </a:rPr>
              <a:t>My_Repository</a:t>
            </a:r>
            <a:r>
              <a:rPr lang="en-US" sz="2400" dirty="0">
                <a:hlinkClick r:id="rId3"/>
              </a:rPr>
              <a:t> (github.com)</a:t>
            </a:r>
            <a:endParaRPr lang="en-US" sz="24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7DC2BC9C-236A-C2EC-0BB9-FC371B3E0024}"/>
              </a:ext>
            </a:extLst>
          </p:cNvPr>
          <p:cNvSpPr/>
          <p:nvPr/>
        </p:nvSpPr>
        <p:spPr>
          <a:xfrm>
            <a:off x="1040524" y="3429000"/>
            <a:ext cx="2196662" cy="817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Logistics regression</a:t>
            </a:r>
          </a:p>
          <a:p>
            <a:pPr algn="ctr"/>
            <a:r>
              <a:rPr lang="en-US" sz="1400" dirty="0"/>
              <a:t>SVM</a:t>
            </a:r>
          </a:p>
          <a:p>
            <a:pPr algn="ctr"/>
            <a:r>
              <a:rPr lang="en-US" sz="1400" dirty="0"/>
              <a:t>Decision Tree</a:t>
            </a:r>
          </a:p>
          <a:p>
            <a:pPr algn="ctr"/>
            <a:r>
              <a:rPr lang="en-US" sz="1400" dirty="0"/>
              <a:t>KNN</a:t>
            </a:r>
          </a:p>
        </p:txBody>
      </p:sp>
      <p:sp>
        <p:nvSpPr>
          <p:cNvPr id="6" name="Rectangle 5">
            <a:extLst>
              <a:ext uri="{FF2B5EF4-FFF2-40B4-BE49-F238E27FC236}">
                <a16:creationId xmlns:a16="http://schemas.microsoft.com/office/drawing/2014/main" id="{E4118B27-A9BC-6205-B4C5-7277DA6497FC}"/>
              </a:ext>
            </a:extLst>
          </p:cNvPr>
          <p:cNvSpPr/>
          <p:nvPr/>
        </p:nvSpPr>
        <p:spPr>
          <a:xfrm>
            <a:off x="4072758" y="3429000"/>
            <a:ext cx="2196662" cy="817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 Method for Accuracy </a:t>
            </a:r>
          </a:p>
        </p:txBody>
      </p:sp>
      <p:sp>
        <p:nvSpPr>
          <p:cNvPr id="7" name="Rectangle 6">
            <a:extLst>
              <a:ext uri="{FF2B5EF4-FFF2-40B4-BE49-F238E27FC236}">
                <a16:creationId xmlns:a16="http://schemas.microsoft.com/office/drawing/2014/main" id="{CE17587F-E5F2-5A1C-2657-5CF0570ADF32}"/>
              </a:ext>
            </a:extLst>
          </p:cNvPr>
          <p:cNvSpPr/>
          <p:nvPr/>
        </p:nvSpPr>
        <p:spPr>
          <a:xfrm>
            <a:off x="7294178" y="3429000"/>
            <a:ext cx="2291256" cy="811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Confusion Matrix for Prediction Visualization</a:t>
            </a:r>
          </a:p>
        </p:txBody>
      </p:sp>
      <p:cxnSp>
        <p:nvCxnSpPr>
          <p:cNvPr id="9" name="Straight Arrow Connector 8">
            <a:extLst>
              <a:ext uri="{FF2B5EF4-FFF2-40B4-BE49-F238E27FC236}">
                <a16:creationId xmlns:a16="http://schemas.microsoft.com/office/drawing/2014/main" id="{90514566-7F5F-1640-55DE-EA2701ACEBA5}"/>
              </a:ext>
            </a:extLst>
          </p:cNvPr>
          <p:cNvCxnSpPr/>
          <p:nvPr/>
        </p:nvCxnSpPr>
        <p:spPr>
          <a:xfrm>
            <a:off x="3342290" y="3830638"/>
            <a:ext cx="588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4588804-54ED-7C97-9E15-5FB59FA8B543}"/>
              </a:ext>
            </a:extLst>
          </p:cNvPr>
          <p:cNvCxnSpPr/>
          <p:nvPr/>
        </p:nvCxnSpPr>
        <p:spPr>
          <a:xfrm>
            <a:off x="6511158" y="3983038"/>
            <a:ext cx="588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41248" y="510047"/>
            <a:ext cx="330098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Results</a:t>
            </a:r>
          </a:p>
        </p:txBody>
      </p:sp>
      <p:sp>
        <p:nvSpPr>
          <p:cNvPr id="30" name="Rectangle 29">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696648" y="1554707"/>
            <a:ext cx="6858000" cy="1645920"/>
          </a:xfrm>
          <a:prstGeom prst="rect">
            <a:avLst/>
          </a:prstGeom>
        </p:spPr>
        <p:txBody>
          <a:bodyPr vert="horz" lIns="91440" tIns="45720" rIns="91440" bIns="45720" rtlCol="0" anchor="ctr">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endParaRPr lang="en-US" sz="1800" dirty="0">
              <a:solidFill>
                <a:schemeClr val="tx1"/>
              </a:solidFill>
              <a:latin typeface="+mn-lt"/>
            </a:endParaRPr>
          </a:p>
          <a:p>
            <a:pPr marL="0">
              <a:spcBef>
                <a:spcPts val="1400"/>
              </a:spcBef>
              <a:buFont typeface="Arial" panose="020B0604020202020204" pitchFamily="34" charset="0"/>
              <a:buChar char="•"/>
            </a:pPr>
            <a:r>
              <a:rPr lang="en-US" sz="8000" dirty="0">
                <a:solidFill>
                  <a:schemeClr val="tx1"/>
                </a:solidFill>
                <a:latin typeface="+mn-lt"/>
              </a:rPr>
              <a:t>Exploratory data analysis results</a:t>
            </a:r>
          </a:p>
          <a:p>
            <a:pPr marL="0">
              <a:spcBef>
                <a:spcPts val="1400"/>
              </a:spcBef>
              <a:buFont typeface="Arial" panose="020B0604020202020204" pitchFamily="34" charset="0"/>
              <a:buChar char="•"/>
            </a:pPr>
            <a:r>
              <a:rPr lang="en-US" sz="8000" dirty="0">
                <a:solidFill>
                  <a:schemeClr val="tx1"/>
                </a:solidFill>
                <a:latin typeface="+mn-lt"/>
              </a:rPr>
              <a:t>Interactive analytics demo in screenshots</a:t>
            </a:r>
          </a:p>
          <a:p>
            <a:pPr marL="0">
              <a:spcBef>
                <a:spcPts val="1400"/>
              </a:spcBef>
              <a:buFont typeface="Arial" panose="020B0604020202020204" pitchFamily="34" charset="0"/>
              <a:buChar char="•"/>
            </a:pPr>
            <a:r>
              <a:rPr lang="en-US" sz="8000" dirty="0">
                <a:solidFill>
                  <a:schemeClr val="tx1"/>
                </a:solidFill>
                <a:latin typeface="+mn-lt"/>
              </a:rPr>
              <a:t>Predictive analysis results</a:t>
            </a:r>
          </a:p>
          <a:p>
            <a:pPr marL="0">
              <a:spcBef>
                <a:spcPts val="1400"/>
              </a:spcBef>
              <a:buFont typeface="Arial" panose="020B0604020202020204" pitchFamily="34" charset="0"/>
              <a:buChar char="•"/>
            </a:pPr>
            <a:endParaRPr lang="en-US" sz="1800" dirty="0">
              <a:solidFill>
                <a:schemeClr val="tx1"/>
              </a:solidFill>
              <a:latin typeface="+mn-lt"/>
            </a:endParaRPr>
          </a:p>
          <a:p>
            <a:pPr marL="0">
              <a:spcBef>
                <a:spcPts val="1400"/>
              </a:spcBef>
              <a:buFont typeface="Arial" panose="020B0604020202020204" pitchFamily="34" charset="0"/>
              <a:buChar char="•"/>
            </a:pPr>
            <a:endParaRPr lang="en-US" sz="1800" dirty="0">
              <a:solidFill>
                <a:schemeClr val="tx1"/>
              </a:solidFill>
              <a:latin typeface="+mn-lt"/>
            </a:endParaRPr>
          </a:p>
          <a:p>
            <a:pPr marL="0">
              <a:spcBef>
                <a:spcPts val="1400"/>
              </a:spcBef>
              <a:buFont typeface="Arial" panose="020B0604020202020204" pitchFamily="34" charset="0"/>
              <a:buChar char="•"/>
            </a:pPr>
            <a:endParaRPr lang="en-US" sz="1800" dirty="0">
              <a:solidFill>
                <a:schemeClr val="tx1"/>
              </a:solidFill>
              <a:latin typeface="+mn-lt"/>
            </a:endParaRPr>
          </a:p>
          <a:p>
            <a:pPr marL="0">
              <a:spcBef>
                <a:spcPts val="1400"/>
              </a:spcBef>
              <a:buFont typeface="Arial" panose="020B0604020202020204" pitchFamily="34" charset="0"/>
              <a:buChar char="•"/>
            </a:pPr>
            <a:endParaRPr lang="en-US" sz="1800" dirty="0">
              <a:solidFill>
                <a:schemeClr val="tx1"/>
              </a:solidFill>
              <a:latin typeface="+mn-lt"/>
            </a:endParaRPr>
          </a:p>
          <a:p>
            <a:pPr marL="0">
              <a:spcBef>
                <a:spcPts val="1400"/>
              </a:spcBef>
              <a:buFont typeface="Arial" panose="020B0604020202020204" pitchFamily="34" charset="0"/>
              <a:buChar char="•"/>
            </a:pPr>
            <a:endParaRPr lang="en-US" sz="1800" dirty="0">
              <a:solidFill>
                <a:schemeClr val="tx1"/>
              </a:solidFill>
              <a:latin typeface="+mn-lt"/>
            </a:endParaRPr>
          </a:p>
          <a:p>
            <a:pPr marL="0">
              <a:spcBef>
                <a:spcPts val="1400"/>
              </a:spcBef>
              <a:buFont typeface="Arial" panose="020B0604020202020204" pitchFamily="34" charset="0"/>
              <a:buChar char="•"/>
            </a:pPr>
            <a:endParaRPr lang="en-US" sz="1800" dirty="0">
              <a:solidFill>
                <a:schemeClr val="tx1"/>
              </a:solidFill>
              <a:latin typeface="+mn-lt"/>
            </a:endParaRPr>
          </a:p>
          <a:p>
            <a:pPr marL="0">
              <a:spcBef>
                <a:spcPts val="1400"/>
              </a:spcBef>
              <a:buFont typeface="Arial" panose="020B0604020202020204" pitchFamily="34" charset="0"/>
              <a:buChar char="•"/>
            </a:pPr>
            <a:endParaRPr lang="en-US" sz="1800" dirty="0">
              <a:solidFill>
                <a:schemeClr val="tx1"/>
              </a:solidFill>
              <a:latin typeface="+mn-lt"/>
            </a:endParaRPr>
          </a:p>
          <a:p>
            <a:pPr marL="0">
              <a:spcBef>
                <a:spcPts val="1400"/>
              </a:spcBef>
              <a:buFont typeface="Arial" panose="020B0604020202020204" pitchFamily="34" charset="0"/>
              <a:buChar char="•"/>
            </a:pPr>
            <a:endParaRPr lang="en-US" sz="1800" dirty="0">
              <a:solidFill>
                <a:schemeClr val="tx1"/>
              </a:solidFill>
              <a:latin typeface="+mn-lt"/>
            </a:endParaRPr>
          </a:p>
          <a:p>
            <a:pPr lvl="1">
              <a:buFont typeface="Arial" panose="020B0604020202020204" pitchFamily="34" charset="0"/>
              <a:buChar char="•"/>
            </a:pPr>
            <a:endParaRPr lang="en-US" sz="1800" dirty="0">
              <a:solidFill>
                <a:schemeClr val="tx1"/>
              </a:solidFill>
              <a:latin typeface="+mn-lt"/>
            </a:endParaRPr>
          </a:p>
          <a:p>
            <a:pPr marL="457200" lvl="1">
              <a:buFont typeface="Arial" panose="020B0604020202020204" pitchFamily="34" charset="0"/>
              <a:buChar char="•"/>
            </a:pPr>
            <a:endParaRPr lang="en-US" sz="1800" dirty="0">
              <a:solidFill>
                <a:schemeClr val="tx1"/>
              </a:solidFill>
              <a:latin typeface="+mn-lt"/>
            </a:endParaRPr>
          </a:p>
        </p:txBody>
      </p:sp>
      <p:pic>
        <p:nvPicPr>
          <p:cNvPr id="6" name="Picture 5" descr="Chart, line chart&#10;&#10;Description automatically generated">
            <a:extLst>
              <a:ext uri="{FF2B5EF4-FFF2-40B4-BE49-F238E27FC236}">
                <a16:creationId xmlns:a16="http://schemas.microsoft.com/office/drawing/2014/main" id="{70D324D7-6ECE-A65C-A851-F3FC0EE29FF1}"/>
              </a:ext>
            </a:extLst>
          </p:cNvPr>
          <p:cNvPicPr>
            <a:picLocks noChangeAspect="1"/>
          </p:cNvPicPr>
          <p:nvPr/>
        </p:nvPicPr>
        <p:blipFill>
          <a:blip r:embed="rId3"/>
          <a:stretch>
            <a:fillRect/>
          </a:stretch>
        </p:blipFill>
        <p:spPr>
          <a:xfrm>
            <a:off x="557784" y="3292537"/>
            <a:ext cx="3584448" cy="2267162"/>
          </a:xfrm>
          <a:prstGeom prst="rect">
            <a:avLst/>
          </a:prstGeom>
        </p:spPr>
      </p:pic>
      <p:pic>
        <p:nvPicPr>
          <p:cNvPr id="3" name="Picture 2" descr="Chart&#10;&#10;Description automatically generated with medium confidence">
            <a:extLst>
              <a:ext uri="{FF2B5EF4-FFF2-40B4-BE49-F238E27FC236}">
                <a16:creationId xmlns:a16="http://schemas.microsoft.com/office/drawing/2014/main" id="{AD4BE51A-60DC-7101-10CE-BEA843E03590}"/>
              </a:ext>
            </a:extLst>
          </p:cNvPr>
          <p:cNvPicPr>
            <a:picLocks noChangeAspect="1"/>
          </p:cNvPicPr>
          <p:nvPr/>
        </p:nvPicPr>
        <p:blipFill>
          <a:blip r:embed="rId4"/>
          <a:stretch>
            <a:fillRect/>
          </a:stretch>
        </p:blipFill>
        <p:spPr>
          <a:xfrm>
            <a:off x="4347599" y="3417992"/>
            <a:ext cx="3584448" cy="2016251"/>
          </a:xfrm>
          <a:prstGeom prst="rect">
            <a:avLst/>
          </a:prstGeom>
        </p:spPr>
      </p:pic>
      <p:pic>
        <p:nvPicPr>
          <p:cNvPr id="10" name="Picture 9" descr="Text&#10;&#10;Description automatically generated">
            <a:extLst>
              <a:ext uri="{FF2B5EF4-FFF2-40B4-BE49-F238E27FC236}">
                <a16:creationId xmlns:a16="http://schemas.microsoft.com/office/drawing/2014/main" id="{35983986-63A2-2405-5DF6-481075B56A77}"/>
              </a:ext>
            </a:extLst>
          </p:cNvPr>
          <p:cNvPicPr>
            <a:picLocks noChangeAspect="1"/>
          </p:cNvPicPr>
          <p:nvPr/>
        </p:nvPicPr>
        <p:blipFill>
          <a:blip r:embed="rId5"/>
          <a:stretch>
            <a:fillRect/>
          </a:stretch>
        </p:blipFill>
        <p:spPr>
          <a:xfrm>
            <a:off x="8137415" y="4121440"/>
            <a:ext cx="3584448" cy="609355"/>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82854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2624461" cy="4369811"/>
          </a:xfrm>
          <a:prstGeom prst="rect">
            <a:avLst/>
          </a:prstGeom>
        </p:spPr>
        <p:txBody>
          <a:bodyPr>
            <a:norm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Scatter plot of Flight Number vs. Launch Site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Scatter plot with explanations:  SLC4E presents a strong relationship between the launch site and flight number.  The success is related to the flight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170C3F4-09B5-4AF3-131C-3CE07EF59C6B}"/>
              </a:ext>
            </a:extLst>
          </p:cNvPr>
          <p:cNvPicPr>
            <a:picLocks noChangeAspect="1"/>
          </p:cNvPicPr>
          <p:nvPr/>
        </p:nvPicPr>
        <p:blipFill>
          <a:blip r:embed="rId3"/>
          <a:stretch>
            <a:fillRect/>
          </a:stretch>
        </p:blipFill>
        <p:spPr>
          <a:xfrm>
            <a:off x="3677807" y="2491767"/>
            <a:ext cx="8339219" cy="249013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698403" cy="3811588"/>
          </a:xfrm>
          <a:prstGeom prst="rect">
            <a:avLst/>
          </a:prstGeom>
        </p:spPr>
        <p:txBody>
          <a:bodyPr>
            <a:normAutofit fontScale="92500" lnSpcReduction="20000"/>
          </a:bodyPr>
          <a:lstStyle/>
          <a:p>
            <a:pPr>
              <a:lnSpc>
                <a:spcPct val="100000"/>
              </a:lnSpc>
              <a:spcBef>
                <a:spcPts val="1400"/>
              </a:spcBef>
            </a:pPr>
            <a:r>
              <a:rPr lang="en-CA" sz="2000" dirty="0">
                <a:solidFill>
                  <a:schemeClr val="accent3">
                    <a:lumMod val="25000"/>
                  </a:schemeClr>
                </a:solidFill>
                <a:latin typeface="Abadi" panose="020B0604020104020204" pitchFamily="34" charset="0"/>
              </a:rPr>
              <a:t>Scatter plot of Payload vs. Launch Site</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Scatter plot with explanations:  </a:t>
            </a:r>
            <a:r>
              <a:rPr lang="en-US" sz="1600" dirty="0">
                <a:solidFill>
                  <a:srgbClr val="000000"/>
                </a:solidFill>
                <a:latin typeface="Helvetica Neue"/>
              </a:rPr>
              <a:t>SLC 4E presents the stronger relationship between pay load mass and launch site.  SLC 40 appears to have the weakest relationship between the two factors.  The success of SLC4E is related to the pay load mass.</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982322A-FFEE-6651-A560-9E1156B13BD9}"/>
              </a:ext>
            </a:extLst>
          </p:cNvPr>
          <p:cNvPicPr>
            <a:picLocks noChangeAspect="1"/>
          </p:cNvPicPr>
          <p:nvPr/>
        </p:nvPicPr>
        <p:blipFill>
          <a:blip r:embed="rId3"/>
          <a:stretch>
            <a:fillRect/>
          </a:stretch>
        </p:blipFill>
        <p:spPr>
          <a:xfrm>
            <a:off x="3563007" y="1571625"/>
            <a:ext cx="8400393" cy="37147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  ES-L1,GEO, HEO, and </a:t>
            </a:r>
            <a:r>
              <a:rPr lang="en-US" sz="2200" dirty="0" err="1">
                <a:solidFill>
                  <a:schemeClr val="accent3">
                    <a:lumMod val="25000"/>
                  </a:schemeClr>
                </a:solidFill>
                <a:latin typeface="Abadi" panose="020B0604020104020204" pitchFamily="34" charset="0"/>
              </a:rPr>
              <a:t>Sso</a:t>
            </a:r>
            <a:r>
              <a:rPr lang="en-US" sz="2200" dirty="0">
                <a:solidFill>
                  <a:schemeClr val="accent3">
                    <a:lumMod val="25000"/>
                  </a:schemeClr>
                </a:solidFill>
                <a:latin typeface="Abadi" panose="020B0604020104020204" pitchFamily="34" charset="0"/>
              </a:rPr>
              <a:t> have higher success rates.  GTO presents the lowest success rate of captured data.</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4836F30-2CCC-87F2-F486-F562B5F2E9C6}"/>
              </a:ext>
            </a:extLst>
          </p:cNvPr>
          <p:cNvPicPr>
            <a:picLocks noChangeAspect="1"/>
          </p:cNvPicPr>
          <p:nvPr/>
        </p:nvPicPr>
        <p:blipFill>
          <a:blip r:embed="rId3"/>
          <a:stretch>
            <a:fillRect/>
          </a:stretch>
        </p:blipFill>
        <p:spPr>
          <a:xfrm>
            <a:off x="4702249" y="2082114"/>
            <a:ext cx="7352121" cy="25797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202899" cy="3811588"/>
          </a:xfrm>
          <a:prstGeom prst="rect">
            <a:avLst/>
          </a:prstGeom>
        </p:spPr>
        <p:txBody>
          <a:bodyPr>
            <a:norm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Show a </a:t>
            </a:r>
            <a:r>
              <a:rPr lang="en-US" sz="18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Explanation:  For LEO, the success of the orbit is related to the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72A3980-FFD1-810D-9BF6-86B897DF191A}"/>
              </a:ext>
            </a:extLst>
          </p:cNvPr>
          <p:cNvPicPr>
            <a:picLocks noChangeAspect="1"/>
          </p:cNvPicPr>
          <p:nvPr/>
        </p:nvPicPr>
        <p:blipFill>
          <a:blip r:embed="rId3"/>
          <a:stretch>
            <a:fillRect/>
          </a:stretch>
        </p:blipFill>
        <p:spPr>
          <a:xfrm>
            <a:off x="4319751" y="2069756"/>
            <a:ext cx="8016337" cy="234592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066265"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Explanation:  </a:t>
            </a:r>
            <a:r>
              <a:rPr lang="en-US" sz="1800" b="0" i="0" dirty="0" err="1">
                <a:solidFill>
                  <a:srgbClr val="000000"/>
                </a:solidFill>
                <a:effectLst/>
                <a:latin typeface="Helvetica Neue"/>
              </a:rPr>
              <a:t>Polar,LEO</a:t>
            </a:r>
            <a:r>
              <a:rPr lang="en-US" sz="1800" b="0" i="0" dirty="0">
                <a:solidFill>
                  <a:srgbClr val="000000"/>
                </a:solidFill>
                <a:effectLst/>
                <a:latin typeface="Helvetica Neue"/>
              </a:rPr>
              <a:t> and ISS all present more positive landings.</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F7E7668-83DD-3C22-3F13-66562C555AE3}"/>
              </a:ext>
            </a:extLst>
          </p:cNvPr>
          <p:cNvPicPr>
            <a:picLocks noChangeAspect="1"/>
          </p:cNvPicPr>
          <p:nvPr/>
        </p:nvPicPr>
        <p:blipFill>
          <a:blip r:embed="rId3"/>
          <a:stretch>
            <a:fillRect/>
          </a:stretch>
        </p:blipFill>
        <p:spPr>
          <a:xfrm>
            <a:off x="4014952" y="1747837"/>
            <a:ext cx="8029410" cy="33623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  The success rate increases starting in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Chart, line chart&#10;&#10;Description automatically generated">
            <a:extLst>
              <a:ext uri="{FF2B5EF4-FFF2-40B4-BE49-F238E27FC236}">
                <a16:creationId xmlns:a16="http://schemas.microsoft.com/office/drawing/2014/main" id="{9415138B-E244-5CBC-D935-CAC98FAEFB0C}"/>
              </a:ext>
            </a:extLst>
          </p:cNvPr>
          <p:cNvPicPr>
            <a:picLocks noChangeAspect="1"/>
          </p:cNvPicPr>
          <p:nvPr/>
        </p:nvPicPr>
        <p:blipFill>
          <a:blip r:embed="rId3"/>
          <a:stretch>
            <a:fillRect/>
          </a:stretch>
        </p:blipFill>
        <p:spPr>
          <a:xfrm>
            <a:off x="6027811" y="1708389"/>
            <a:ext cx="3584448" cy="226716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25696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Unique launch sites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Explanation:  It appear the launch site with the largest amount of launches is CCAFS 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Rectangle 1">
            <a:extLst>
              <a:ext uri="{FF2B5EF4-FFF2-40B4-BE49-F238E27FC236}">
                <a16:creationId xmlns:a16="http://schemas.microsoft.com/office/drawing/2014/main" id="{B27DC18E-906F-4D04-1D6C-9F725E5983FE}"/>
              </a:ext>
            </a:extLst>
          </p:cNvPr>
          <p:cNvSpPr>
            <a:spLocks noChangeArrowheads="1"/>
          </p:cNvSpPr>
          <p:nvPr/>
        </p:nvSpPr>
        <p:spPr bwMode="auto">
          <a:xfrm>
            <a:off x="0" y="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sql</a:t>
            </a:r>
            <a:r>
              <a:rPr kumimoji="0" lang="en-US" altLang="en-US" sz="1000" b="0" i="0" u="none" strike="noStrike" cap="none" normalizeH="0" baseline="0">
                <a:ln>
                  <a:noFill/>
                </a:ln>
                <a:solidFill>
                  <a:srgbClr val="333333"/>
                </a:solidFill>
                <a:effectLst/>
                <a:latin typeface="Courier New" panose="02070309020205020404" pitchFamily="49" charset="0"/>
              </a:rPr>
              <a:t> </a:t>
            </a:r>
            <a:r>
              <a:rPr kumimoji="0" lang="en-US" altLang="en-US" sz="1200" b="0" i="0" u="none" strike="noStrike" cap="none" normalizeH="0" baseline="0">
                <a:ln>
                  <a:noFill/>
                </a:ln>
                <a:solidFill>
                  <a:schemeClr val="tx1"/>
                </a:solidFill>
                <a:effectLst/>
                <a:latin typeface="Arial" panose="020B0604020202020204" pitchFamily="34" charset="0"/>
              </a:rPr>
              <a:t>select</a:t>
            </a:r>
            <a:r>
              <a:rPr kumimoji="0" lang="en-US" altLang="en-US" sz="1000" b="0" i="0" u="none" strike="noStrike" cap="none" normalizeH="0" baseline="0">
                <a:ln>
                  <a:noFill/>
                </a:ln>
                <a:solidFill>
                  <a:srgbClr val="333333"/>
                </a:solidFill>
                <a:effectLst/>
                <a:latin typeface="Courier New" panose="02070309020205020404" pitchFamily="49" charset="0"/>
              </a:rPr>
              <a:t> </a:t>
            </a:r>
            <a:r>
              <a:rPr kumimoji="0" lang="en-US" altLang="en-US" sz="1200" b="0" i="0" u="none" strike="noStrike" cap="none" normalizeH="0" baseline="0">
                <a:ln>
                  <a:noFill/>
                </a:ln>
                <a:solidFill>
                  <a:schemeClr val="tx1"/>
                </a:solidFill>
                <a:effectLst/>
                <a:latin typeface="Arial" panose="020B0604020202020204" pitchFamily="34" charset="0"/>
              </a:rPr>
              <a:t>launch_site</a:t>
            </a:r>
            <a:r>
              <a:rPr kumimoji="0" lang="en-US" altLang="en-US" sz="1000" b="0" i="0" u="none" strike="noStrike" cap="none" normalizeH="0" baseline="0">
                <a:ln>
                  <a:noFill/>
                </a:ln>
                <a:solidFill>
                  <a:srgbClr val="333333"/>
                </a:solidFill>
                <a:effectLst/>
                <a:latin typeface="Courier New" panose="02070309020205020404" pitchFamily="49" charset="0"/>
              </a:rPr>
              <a:t> </a:t>
            </a:r>
            <a:r>
              <a:rPr kumimoji="0" lang="en-US" altLang="en-US" sz="1000" b="1" i="0" u="none" strike="noStrike" cap="none" normalizeH="0" baseline="0">
                <a:ln>
                  <a:noFill/>
                </a:ln>
                <a:solidFill>
                  <a:srgbClr val="008000"/>
                </a:solidFill>
                <a:effectLst/>
                <a:latin typeface="Courier New" panose="02070309020205020404" pitchFamily="49" charset="0"/>
              </a:rPr>
              <a:t>from</a:t>
            </a:r>
            <a:r>
              <a:rPr kumimoji="0" lang="en-US" altLang="en-US" sz="1000" b="0" i="0" u="none" strike="noStrike" cap="none" normalizeH="0" baseline="0">
                <a:ln>
                  <a:noFill/>
                </a:ln>
                <a:solidFill>
                  <a:srgbClr val="333333"/>
                </a:solidFill>
                <a:effectLst/>
                <a:latin typeface="Courier New" panose="02070309020205020404" pitchFamily="49" charset="0"/>
              </a:rPr>
              <a:t> </a:t>
            </a:r>
            <a:r>
              <a:rPr kumimoji="0" lang="en-US" altLang="en-US" sz="1000" b="1" i="0" u="none" strike="noStrike" cap="none" normalizeH="0" baseline="0">
                <a:ln>
                  <a:noFill/>
                </a:ln>
                <a:solidFill>
                  <a:srgbClr val="0000FF"/>
                </a:solidFill>
                <a:effectLst/>
                <a:latin typeface="Courier New" panose="02070309020205020404" pitchFamily="49" charset="0"/>
              </a:rPr>
              <a:t>spacextbl</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8B30A23-1C3D-F2D1-5DE3-ECB15FFB9D6C}"/>
              </a:ext>
            </a:extLst>
          </p:cNvPr>
          <p:cNvPicPr>
            <a:picLocks noChangeAspect="1"/>
          </p:cNvPicPr>
          <p:nvPr/>
        </p:nvPicPr>
        <p:blipFill>
          <a:blip r:embed="rId3"/>
          <a:stretch>
            <a:fillRect/>
          </a:stretch>
        </p:blipFill>
        <p:spPr>
          <a:xfrm>
            <a:off x="4004948" y="1408386"/>
            <a:ext cx="8015438" cy="53579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34074"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000" dirty="0">
                <a:solidFill>
                  <a:schemeClr val="accent3">
                    <a:lumMod val="25000"/>
                  </a:schemeClr>
                </a:solidFill>
                <a:latin typeface="Abadi" panose="020B0604020104020204" pitchFamily="34" charset="0"/>
              </a:rPr>
              <a:t>Explanation:  The first five rows belong to launch sites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8C54A05-797B-7EE5-2744-E01DB445F4B6}"/>
              </a:ext>
            </a:extLst>
          </p:cNvPr>
          <p:cNvPicPr>
            <a:picLocks noChangeAspect="1"/>
          </p:cNvPicPr>
          <p:nvPr/>
        </p:nvPicPr>
        <p:blipFill>
          <a:blip r:embed="rId3"/>
          <a:stretch>
            <a:fillRect/>
          </a:stretch>
        </p:blipFill>
        <p:spPr>
          <a:xfrm>
            <a:off x="4604084" y="1922467"/>
            <a:ext cx="7587915" cy="301306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871548"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000" dirty="0">
                <a:solidFill>
                  <a:schemeClr val="accent3">
                    <a:lumMod val="25000"/>
                  </a:schemeClr>
                </a:solidFill>
                <a:latin typeface="Abadi" panose="020B0604020104020204" pitchFamily="34" charset="0"/>
              </a:rPr>
              <a:t>Explanation:  NASA has a total payload mass of 107010.</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1A92B05-5C3D-FDCB-B270-6AC802E210D8}"/>
              </a:ext>
            </a:extLst>
          </p:cNvPr>
          <p:cNvPicPr>
            <a:picLocks noChangeAspect="1"/>
          </p:cNvPicPr>
          <p:nvPr/>
        </p:nvPicPr>
        <p:blipFill>
          <a:blip r:embed="rId3"/>
          <a:stretch>
            <a:fillRect/>
          </a:stretch>
        </p:blipFill>
        <p:spPr>
          <a:xfrm>
            <a:off x="3829941" y="2239490"/>
            <a:ext cx="8362059" cy="13171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12822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Explanation:  Average payload mass for F9 v1.1 booster is 2534.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9EE8CA6-EB2A-B7D7-F758-55B9F7778D66}"/>
              </a:ext>
            </a:extLst>
          </p:cNvPr>
          <p:cNvPicPr>
            <a:picLocks noChangeAspect="1"/>
          </p:cNvPicPr>
          <p:nvPr/>
        </p:nvPicPr>
        <p:blipFill>
          <a:blip r:embed="rId3"/>
          <a:stretch>
            <a:fillRect/>
          </a:stretch>
        </p:blipFill>
        <p:spPr>
          <a:xfrm>
            <a:off x="3898233" y="2488124"/>
            <a:ext cx="8293767" cy="188175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04801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 first successful landing was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B4FA67E-1B31-A867-19A7-9DA4F130C7C6}"/>
              </a:ext>
            </a:extLst>
          </p:cNvPr>
          <p:cNvPicPr>
            <a:picLocks noChangeAspect="1"/>
          </p:cNvPicPr>
          <p:nvPr/>
        </p:nvPicPr>
        <p:blipFill>
          <a:blip r:embed="rId3"/>
          <a:stretch>
            <a:fillRect/>
          </a:stretch>
        </p:blipFill>
        <p:spPr>
          <a:xfrm>
            <a:off x="4058654" y="2457994"/>
            <a:ext cx="8133346" cy="194201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526260" cy="3596607"/>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 screen print illustrates the four boosters produced from this query.</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5B7BC10-B34B-F349-436E-E14A6C6EC9C1}"/>
              </a:ext>
            </a:extLst>
          </p:cNvPr>
          <p:cNvPicPr>
            <a:picLocks noChangeAspect="1"/>
          </p:cNvPicPr>
          <p:nvPr/>
        </p:nvPicPr>
        <p:blipFill>
          <a:blip r:embed="rId3"/>
          <a:stretch>
            <a:fillRect/>
          </a:stretch>
        </p:blipFill>
        <p:spPr>
          <a:xfrm>
            <a:off x="3296270" y="1638871"/>
            <a:ext cx="8895729" cy="261228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74320"/>
            <a:ext cx="8393644" cy="464503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via Structured Query Language (SQL)</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 with Folium and Dashboard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Visual Analytics Results via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95065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Explanation:  There are 61 success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CD6C14A-6F87-D736-00E6-D2D45D0F9DAF}"/>
              </a:ext>
            </a:extLst>
          </p:cNvPr>
          <p:cNvPicPr>
            <a:picLocks noChangeAspect="1"/>
          </p:cNvPicPr>
          <p:nvPr/>
        </p:nvPicPr>
        <p:blipFill>
          <a:blip r:embed="rId3"/>
          <a:stretch>
            <a:fillRect/>
          </a:stretch>
        </p:blipFill>
        <p:spPr>
          <a:xfrm>
            <a:off x="3720662" y="2235925"/>
            <a:ext cx="8471337" cy="238614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54974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Explanation:  LEO has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79E204C-B002-56A2-810E-184EE034C69A}"/>
              </a:ext>
            </a:extLst>
          </p:cNvPr>
          <p:cNvPicPr>
            <a:picLocks noChangeAspect="1"/>
          </p:cNvPicPr>
          <p:nvPr/>
        </p:nvPicPr>
        <p:blipFill>
          <a:blip r:embed="rId3"/>
          <a:stretch>
            <a:fillRect/>
          </a:stretch>
        </p:blipFill>
        <p:spPr>
          <a:xfrm>
            <a:off x="4635174" y="1422427"/>
            <a:ext cx="7556826" cy="248742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45514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Explanation:  Boosters F9 v1.1 B1012 and 1015 had failures on 01/10/2015 and 05/14/2015.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A0F2316-EAB6-15CB-33D0-D5C791B83462}"/>
              </a:ext>
            </a:extLst>
          </p:cNvPr>
          <p:cNvPicPr>
            <a:picLocks noChangeAspect="1"/>
          </p:cNvPicPr>
          <p:nvPr/>
        </p:nvPicPr>
        <p:blipFill>
          <a:blip r:embed="rId3"/>
          <a:stretch>
            <a:fillRect/>
          </a:stretch>
        </p:blipFill>
        <p:spPr>
          <a:xfrm>
            <a:off x="4572000" y="2601638"/>
            <a:ext cx="7620000" cy="16547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7374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The highest landing outcome is “no attempt” with a count launch of 10.  The lowest landing outcome is precluded (drone ship).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6FB270-1416-4EFC-DED7-78475B4AFB7F}"/>
              </a:ext>
            </a:extLst>
          </p:cNvPr>
          <p:cNvPicPr>
            <a:picLocks noChangeAspect="1"/>
          </p:cNvPicPr>
          <p:nvPr/>
        </p:nvPicPr>
        <p:blipFill>
          <a:blip r:embed="rId3"/>
          <a:stretch>
            <a:fillRect/>
          </a:stretch>
        </p:blipFill>
        <p:spPr>
          <a:xfrm>
            <a:off x="6096000" y="1961872"/>
            <a:ext cx="6096000" cy="29342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of Testing Sites</a:t>
            </a:r>
          </a:p>
        </p:txBody>
      </p:sp>
      <p:pic>
        <p:nvPicPr>
          <p:cNvPr id="6" name="Picture 5">
            <a:extLst>
              <a:ext uri="{FF2B5EF4-FFF2-40B4-BE49-F238E27FC236}">
                <a16:creationId xmlns:a16="http://schemas.microsoft.com/office/drawing/2014/main" id="{E2E0BF39-980F-ADE5-4078-67397F893243}"/>
              </a:ext>
            </a:extLst>
          </p:cNvPr>
          <p:cNvPicPr>
            <a:picLocks noChangeAspect="1"/>
          </p:cNvPicPr>
          <p:nvPr/>
        </p:nvPicPr>
        <p:blipFill>
          <a:blip r:embed="rId3"/>
          <a:stretch>
            <a:fillRect/>
          </a:stretch>
        </p:blipFill>
        <p:spPr>
          <a:xfrm>
            <a:off x="3783636" y="1608369"/>
            <a:ext cx="7674336" cy="4618023"/>
          </a:xfrm>
          <a:prstGeom prst="rect">
            <a:avLst/>
          </a:prstGeom>
        </p:spPr>
      </p:pic>
      <p:sp>
        <p:nvSpPr>
          <p:cNvPr id="7" name="TextBox 6">
            <a:extLst>
              <a:ext uri="{FF2B5EF4-FFF2-40B4-BE49-F238E27FC236}">
                <a16:creationId xmlns:a16="http://schemas.microsoft.com/office/drawing/2014/main" id="{60E2F126-9C39-7842-D698-D744C2EB1CB0}"/>
              </a:ext>
            </a:extLst>
          </p:cNvPr>
          <p:cNvSpPr txBox="1"/>
          <p:nvPr/>
        </p:nvSpPr>
        <p:spPr>
          <a:xfrm>
            <a:off x="872359" y="1912883"/>
            <a:ext cx="2354317" cy="2308324"/>
          </a:xfrm>
          <a:prstGeom prst="rect">
            <a:avLst/>
          </a:prstGeom>
          <a:noFill/>
        </p:spPr>
        <p:txBody>
          <a:bodyPr wrap="square" rtlCol="0">
            <a:spAutoFit/>
          </a:bodyPr>
          <a:lstStyle/>
          <a:p>
            <a:r>
              <a:rPr lang="en-US" dirty="0"/>
              <a:t>Explanation:  All testing sites are located within the United States of America.  Most test sites are located within the state of Florida – close to the ocean.</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Sites With Success Rates</a:t>
            </a:r>
          </a:p>
        </p:txBody>
      </p:sp>
      <p:pic>
        <p:nvPicPr>
          <p:cNvPr id="4" name="Picture 3">
            <a:extLst>
              <a:ext uri="{FF2B5EF4-FFF2-40B4-BE49-F238E27FC236}">
                <a16:creationId xmlns:a16="http://schemas.microsoft.com/office/drawing/2014/main" id="{4150FB20-0DCE-EDC2-4423-BE2DF299EC87}"/>
              </a:ext>
            </a:extLst>
          </p:cNvPr>
          <p:cNvPicPr>
            <a:picLocks noChangeAspect="1"/>
          </p:cNvPicPr>
          <p:nvPr/>
        </p:nvPicPr>
        <p:blipFill>
          <a:blip r:embed="rId3"/>
          <a:stretch>
            <a:fillRect/>
          </a:stretch>
        </p:blipFill>
        <p:spPr>
          <a:xfrm>
            <a:off x="3588637" y="1533523"/>
            <a:ext cx="8279237" cy="4692869"/>
          </a:xfrm>
          <a:prstGeom prst="rect">
            <a:avLst/>
          </a:prstGeom>
        </p:spPr>
      </p:pic>
      <p:sp>
        <p:nvSpPr>
          <p:cNvPr id="6" name="TextBox 5">
            <a:extLst>
              <a:ext uri="{FF2B5EF4-FFF2-40B4-BE49-F238E27FC236}">
                <a16:creationId xmlns:a16="http://schemas.microsoft.com/office/drawing/2014/main" id="{D92FCF0F-AA7F-CE5E-EDB8-147CB78DE759}"/>
              </a:ext>
            </a:extLst>
          </p:cNvPr>
          <p:cNvSpPr txBox="1"/>
          <p:nvPr/>
        </p:nvSpPr>
        <p:spPr>
          <a:xfrm>
            <a:off x="924910" y="2133600"/>
            <a:ext cx="2312276" cy="1200329"/>
          </a:xfrm>
          <a:prstGeom prst="rect">
            <a:avLst/>
          </a:prstGeom>
          <a:noFill/>
        </p:spPr>
        <p:txBody>
          <a:bodyPr wrap="square" rtlCol="0">
            <a:spAutoFit/>
          </a:bodyPr>
          <a:lstStyle/>
          <a:p>
            <a:r>
              <a:rPr lang="en-US" dirty="0"/>
              <a:t>Explanation:  This map shows the sites with the highest success rates.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Railway, Highway, Coastline</a:t>
            </a:r>
          </a:p>
        </p:txBody>
      </p:sp>
      <p:pic>
        <p:nvPicPr>
          <p:cNvPr id="4" name="Picture 3">
            <a:extLst>
              <a:ext uri="{FF2B5EF4-FFF2-40B4-BE49-F238E27FC236}">
                <a16:creationId xmlns:a16="http://schemas.microsoft.com/office/drawing/2014/main" id="{9145C65F-EED8-2A8E-5400-C274CE16C71B}"/>
              </a:ext>
            </a:extLst>
          </p:cNvPr>
          <p:cNvPicPr>
            <a:picLocks noChangeAspect="1"/>
          </p:cNvPicPr>
          <p:nvPr/>
        </p:nvPicPr>
        <p:blipFill>
          <a:blip r:embed="rId3"/>
          <a:stretch>
            <a:fillRect/>
          </a:stretch>
        </p:blipFill>
        <p:spPr>
          <a:xfrm>
            <a:off x="4361792" y="1692166"/>
            <a:ext cx="7830207" cy="4670890"/>
          </a:xfrm>
          <a:prstGeom prst="rect">
            <a:avLst/>
          </a:prstGeom>
        </p:spPr>
      </p:pic>
      <p:sp>
        <p:nvSpPr>
          <p:cNvPr id="6" name="TextBox 5">
            <a:extLst>
              <a:ext uri="{FF2B5EF4-FFF2-40B4-BE49-F238E27FC236}">
                <a16:creationId xmlns:a16="http://schemas.microsoft.com/office/drawing/2014/main" id="{2F752F4D-1CCD-5B3A-AFFF-95C57E0B0163}"/>
              </a:ext>
            </a:extLst>
          </p:cNvPr>
          <p:cNvSpPr txBox="1"/>
          <p:nvPr/>
        </p:nvSpPr>
        <p:spPr>
          <a:xfrm>
            <a:off x="734028" y="1996966"/>
            <a:ext cx="2660813" cy="923330"/>
          </a:xfrm>
          <a:prstGeom prst="rect">
            <a:avLst/>
          </a:prstGeom>
          <a:noFill/>
        </p:spPr>
        <p:txBody>
          <a:bodyPr wrap="square" rtlCol="0">
            <a:spAutoFit/>
          </a:bodyPr>
          <a:lstStyle/>
          <a:p>
            <a:r>
              <a:rPr lang="en-US" dirty="0"/>
              <a:t>Explanation:  Seven sites are within 0.90 KM from the ocean border.</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3848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 All Sites </a:t>
            </a:r>
          </a:p>
        </p:txBody>
      </p:sp>
      <p:pic>
        <p:nvPicPr>
          <p:cNvPr id="4" name="Picture 3">
            <a:extLst>
              <a:ext uri="{FF2B5EF4-FFF2-40B4-BE49-F238E27FC236}">
                <a16:creationId xmlns:a16="http://schemas.microsoft.com/office/drawing/2014/main" id="{368D3FBA-DE67-2F6C-E54F-F082B906AD05}"/>
              </a:ext>
            </a:extLst>
          </p:cNvPr>
          <p:cNvPicPr>
            <a:picLocks noChangeAspect="1"/>
          </p:cNvPicPr>
          <p:nvPr/>
        </p:nvPicPr>
        <p:blipFill>
          <a:blip r:embed="rId3"/>
          <a:stretch>
            <a:fillRect/>
          </a:stretch>
        </p:blipFill>
        <p:spPr>
          <a:xfrm>
            <a:off x="3573516" y="1536486"/>
            <a:ext cx="8502869" cy="4782864"/>
          </a:xfrm>
          <a:prstGeom prst="rect">
            <a:avLst/>
          </a:prstGeom>
        </p:spPr>
      </p:pic>
      <p:sp>
        <p:nvSpPr>
          <p:cNvPr id="6" name="TextBox 5">
            <a:extLst>
              <a:ext uri="{FF2B5EF4-FFF2-40B4-BE49-F238E27FC236}">
                <a16:creationId xmlns:a16="http://schemas.microsoft.com/office/drawing/2014/main" id="{385A9A1B-8B62-4298-231E-3394D414479E}"/>
              </a:ext>
            </a:extLst>
          </p:cNvPr>
          <p:cNvSpPr txBox="1"/>
          <p:nvPr/>
        </p:nvSpPr>
        <p:spPr>
          <a:xfrm>
            <a:off x="977461" y="1860330"/>
            <a:ext cx="2596055" cy="1200329"/>
          </a:xfrm>
          <a:prstGeom prst="rect">
            <a:avLst/>
          </a:prstGeom>
          <a:noFill/>
        </p:spPr>
        <p:txBody>
          <a:bodyPr wrap="square" rtlCol="0">
            <a:spAutoFit/>
          </a:bodyPr>
          <a:lstStyle/>
          <a:p>
            <a:r>
              <a:rPr lang="en-US" dirty="0"/>
              <a:t>Explanation:  KSC LC-39A has the largest success count per the pie chart illustration.</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95663"/>
            <a:ext cx="10206609" cy="4507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l">
              <a:buNone/>
            </a:pPr>
            <a:endParaRPr lang="en-US" sz="2000" b="0" i="0" dirty="0">
              <a:solidFill>
                <a:srgbClr val="1F1F1F"/>
              </a:solidFill>
              <a:effectLst/>
              <a:latin typeface="Source Sans Pro" panose="020B0503030403020204" pitchFamily="34" charset="0"/>
            </a:endParaRPr>
          </a:p>
          <a:p>
            <a:pPr marL="0" indent="0" algn="l">
              <a:buNone/>
            </a:pPr>
            <a:r>
              <a:rPr lang="en-US" sz="2000" b="0" i="0" dirty="0">
                <a:solidFill>
                  <a:srgbClr val="1F1F1F"/>
                </a:solidFill>
                <a:effectLst/>
                <a:latin typeface="Source Sans Pro" panose="020B0503030403020204" pitchFamily="34" charset="0"/>
              </a:rPr>
              <a:t>Space Y that would like to compete with SpaceX founded by Billionaire industrialist </a:t>
            </a:r>
            <a:r>
              <a:rPr lang="en-US" sz="2000" b="0" i="0" dirty="0" err="1">
                <a:solidFill>
                  <a:srgbClr val="1F1F1F"/>
                </a:solidFill>
                <a:effectLst/>
                <a:latin typeface="Source Sans Pro" panose="020B0503030403020204" pitchFamily="34" charset="0"/>
              </a:rPr>
              <a:t>Allon</a:t>
            </a:r>
            <a:r>
              <a:rPr lang="en-US" sz="2000" b="0" i="0" dirty="0">
                <a:solidFill>
                  <a:srgbClr val="1F1F1F"/>
                </a:solidFill>
                <a:effectLst/>
                <a:latin typeface="Source Sans Pro" panose="020B0503030403020204" pitchFamily="34" charset="0"/>
              </a:rPr>
              <a:t> Musk.  Therefore, we need to determine the price of each launch and if SpaceX should reuse the first stage.  Instead of using rocket science, we will use a machine learning model and public historical information in order to predict if SpaceX will reuse the first stage. </a:t>
            </a:r>
            <a:endParaRPr lang="en-US" sz="2000" b="0" i="0" dirty="0">
              <a:solidFill>
                <a:srgbClr val="333333"/>
              </a:solidFill>
              <a:effectLst/>
              <a:latin typeface="Helvetica Neue"/>
            </a:endParaRPr>
          </a:p>
          <a:p>
            <a:pPr marL="0" indent="0" algn="l">
              <a:buNone/>
            </a:pPr>
            <a:endParaRPr lang="en-US" sz="1200" b="0" i="0" dirty="0">
              <a:solidFill>
                <a:srgbClr val="333333"/>
              </a:solidFill>
              <a:effectLst/>
              <a:latin typeface="Helvetica Neue"/>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2000" dirty="0">
                <a:solidFill>
                  <a:schemeClr val="accent3">
                    <a:lumMod val="25000"/>
                  </a:schemeClr>
                </a:solidFill>
                <a:latin typeface="Abadi" panose="020B0604020104020204" pitchFamily="34" charset="0"/>
              </a:rPr>
              <a:t>Components within a successful launch.</a:t>
            </a:r>
          </a:p>
          <a:p>
            <a:pPr lvl="1">
              <a:spcBef>
                <a:spcPts val="1400"/>
              </a:spcBef>
            </a:pPr>
            <a:r>
              <a:rPr lang="en-US" sz="2000" dirty="0">
                <a:solidFill>
                  <a:schemeClr val="accent3">
                    <a:lumMod val="25000"/>
                  </a:schemeClr>
                </a:solidFill>
                <a:latin typeface="Abadi" panose="020B0604020104020204" pitchFamily="34" charset="0"/>
              </a:rPr>
              <a:t>Correlation of factors that contribute to a successful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KSC LC-39A</a:t>
            </a:r>
          </a:p>
        </p:txBody>
      </p:sp>
      <p:pic>
        <p:nvPicPr>
          <p:cNvPr id="7" name="Picture 6">
            <a:extLst>
              <a:ext uri="{FF2B5EF4-FFF2-40B4-BE49-F238E27FC236}">
                <a16:creationId xmlns:a16="http://schemas.microsoft.com/office/drawing/2014/main" id="{9BDB3390-9D14-1219-F016-146B890D7F19}"/>
              </a:ext>
            </a:extLst>
          </p:cNvPr>
          <p:cNvPicPr>
            <a:picLocks noChangeAspect="1"/>
          </p:cNvPicPr>
          <p:nvPr/>
        </p:nvPicPr>
        <p:blipFill>
          <a:blip r:embed="rId3"/>
          <a:stretch>
            <a:fillRect/>
          </a:stretch>
        </p:blipFill>
        <p:spPr>
          <a:xfrm>
            <a:off x="4420810" y="1566041"/>
            <a:ext cx="7518942" cy="3123984"/>
          </a:xfrm>
          <a:prstGeom prst="rect">
            <a:avLst/>
          </a:prstGeom>
        </p:spPr>
      </p:pic>
      <p:sp>
        <p:nvSpPr>
          <p:cNvPr id="9" name="TextBox 8">
            <a:extLst>
              <a:ext uri="{FF2B5EF4-FFF2-40B4-BE49-F238E27FC236}">
                <a16:creationId xmlns:a16="http://schemas.microsoft.com/office/drawing/2014/main" id="{05DA982E-680A-2848-834F-8E1599943780}"/>
              </a:ext>
            </a:extLst>
          </p:cNvPr>
          <p:cNvSpPr txBox="1"/>
          <p:nvPr/>
        </p:nvSpPr>
        <p:spPr>
          <a:xfrm>
            <a:off x="1082566" y="1994644"/>
            <a:ext cx="2743200" cy="923330"/>
          </a:xfrm>
          <a:prstGeom prst="rect">
            <a:avLst/>
          </a:prstGeom>
          <a:noFill/>
        </p:spPr>
        <p:txBody>
          <a:bodyPr wrap="square" rtlCol="0">
            <a:spAutoFit/>
          </a:bodyPr>
          <a:lstStyle/>
          <a:p>
            <a:r>
              <a:rPr lang="en-US" dirty="0"/>
              <a:t>Explanation:  Total success launches for KSC LC-39A is 76.9%.</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Payload Mass for All Sites </a:t>
            </a:r>
          </a:p>
        </p:txBody>
      </p:sp>
      <p:pic>
        <p:nvPicPr>
          <p:cNvPr id="4" name="Picture 3">
            <a:extLst>
              <a:ext uri="{FF2B5EF4-FFF2-40B4-BE49-F238E27FC236}">
                <a16:creationId xmlns:a16="http://schemas.microsoft.com/office/drawing/2014/main" id="{F82801AA-565B-A899-439A-EDE89F67C1E5}"/>
              </a:ext>
            </a:extLst>
          </p:cNvPr>
          <p:cNvPicPr>
            <a:picLocks noChangeAspect="1"/>
          </p:cNvPicPr>
          <p:nvPr/>
        </p:nvPicPr>
        <p:blipFill>
          <a:blip r:embed="rId3"/>
          <a:stretch>
            <a:fillRect/>
          </a:stretch>
        </p:blipFill>
        <p:spPr>
          <a:xfrm>
            <a:off x="3880014" y="1636254"/>
            <a:ext cx="7052441" cy="2074022"/>
          </a:xfrm>
          <a:prstGeom prst="rect">
            <a:avLst/>
          </a:prstGeom>
        </p:spPr>
      </p:pic>
      <p:pic>
        <p:nvPicPr>
          <p:cNvPr id="7" name="Picture 6">
            <a:extLst>
              <a:ext uri="{FF2B5EF4-FFF2-40B4-BE49-F238E27FC236}">
                <a16:creationId xmlns:a16="http://schemas.microsoft.com/office/drawing/2014/main" id="{7FC5BA64-2249-BBBB-B1AF-9A8C5AE9DD6F}"/>
              </a:ext>
            </a:extLst>
          </p:cNvPr>
          <p:cNvPicPr>
            <a:picLocks noChangeAspect="1"/>
          </p:cNvPicPr>
          <p:nvPr/>
        </p:nvPicPr>
        <p:blipFill>
          <a:blip r:embed="rId4"/>
          <a:stretch>
            <a:fillRect/>
          </a:stretch>
        </p:blipFill>
        <p:spPr>
          <a:xfrm>
            <a:off x="3880014" y="3995680"/>
            <a:ext cx="7252138" cy="2431531"/>
          </a:xfrm>
          <a:prstGeom prst="rect">
            <a:avLst/>
          </a:prstGeom>
        </p:spPr>
      </p:pic>
      <p:sp>
        <p:nvSpPr>
          <p:cNvPr id="8" name="TextBox 7">
            <a:extLst>
              <a:ext uri="{FF2B5EF4-FFF2-40B4-BE49-F238E27FC236}">
                <a16:creationId xmlns:a16="http://schemas.microsoft.com/office/drawing/2014/main" id="{E75D8022-BC90-F5CA-D64F-DE3F0B77C70D}"/>
              </a:ext>
            </a:extLst>
          </p:cNvPr>
          <p:cNvSpPr txBox="1"/>
          <p:nvPr/>
        </p:nvSpPr>
        <p:spPr>
          <a:xfrm>
            <a:off x="882869" y="1943723"/>
            <a:ext cx="2217683" cy="646331"/>
          </a:xfrm>
          <a:prstGeom prst="rect">
            <a:avLst/>
          </a:prstGeom>
          <a:noFill/>
        </p:spPr>
        <p:txBody>
          <a:bodyPr wrap="square" rtlCol="0">
            <a:spAutoFit/>
          </a:bodyPr>
          <a:lstStyle/>
          <a:p>
            <a:r>
              <a:rPr lang="en-US" dirty="0"/>
              <a:t>Explanation:  payload mass at 3k – 10k</a:t>
            </a:r>
          </a:p>
        </p:txBody>
      </p:sp>
      <p:sp>
        <p:nvSpPr>
          <p:cNvPr id="9" name="TextBox 8">
            <a:extLst>
              <a:ext uri="{FF2B5EF4-FFF2-40B4-BE49-F238E27FC236}">
                <a16:creationId xmlns:a16="http://schemas.microsoft.com/office/drawing/2014/main" id="{2D25AED9-996F-7BC1-F510-119F1C8168BD}"/>
              </a:ext>
            </a:extLst>
          </p:cNvPr>
          <p:cNvSpPr txBox="1"/>
          <p:nvPr/>
        </p:nvSpPr>
        <p:spPr>
          <a:xfrm>
            <a:off x="945931" y="4601209"/>
            <a:ext cx="2217683" cy="646331"/>
          </a:xfrm>
          <a:prstGeom prst="rect">
            <a:avLst/>
          </a:prstGeom>
          <a:noFill/>
        </p:spPr>
        <p:txBody>
          <a:bodyPr wrap="square" rtlCol="0">
            <a:spAutoFit/>
          </a:bodyPr>
          <a:lstStyle/>
          <a:p>
            <a:r>
              <a:rPr lang="en-US" dirty="0"/>
              <a:t>Explanation:  payload mass at 2k – 6k</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78D5E244-1595-B089-BB8A-E9FD4D81BB5C}"/>
              </a:ext>
            </a:extLst>
          </p:cNvPr>
          <p:cNvGraphicFramePr>
            <a:graphicFrameLocks/>
          </p:cNvGraphicFramePr>
          <p:nvPr>
            <p:extLst>
              <p:ext uri="{D42A27DB-BD31-4B8C-83A1-F6EECF244321}">
                <p14:modId xmlns:p14="http://schemas.microsoft.com/office/powerpoint/2010/main" val="1885662643"/>
              </p:ext>
            </p:extLst>
          </p:nvPr>
        </p:nvGraphicFramePr>
        <p:xfrm>
          <a:off x="6595241" y="195229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D5EA8B6-1D0F-9E57-0F88-53DE3C5FBAEE}"/>
              </a:ext>
            </a:extLst>
          </p:cNvPr>
          <p:cNvSpPr txBox="1"/>
          <p:nvPr/>
        </p:nvSpPr>
        <p:spPr>
          <a:xfrm>
            <a:off x="1008993" y="2081048"/>
            <a:ext cx="3331779" cy="923330"/>
          </a:xfrm>
          <a:prstGeom prst="rect">
            <a:avLst/>
          </a:prstGeom>
          <a:noFill/>
        </p:spPr>
        <p:txBody>
          <a:bodyPr wrap="square" rtlCol="0">
            <a:spAutoFit/>
          </a:bodyPr>
          <a:lstStyle/>
          <a:p>
            <a:r>
              <a:rPr lang="en-US" dirty="0"/>
              <a:t>Explanation:  Model 3 (Decision Tree) presented the highest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r>
              <a:rPr lang="en-US" sz="1600" dirty="0">
                <a:solidFill>
                  <a:srgbClr val="000000"/>
                </a:solidFill>
                <a:latin typeface="Helvetica Neue"/>
              </a:rPr>
              <a:t>Decision tree </a:t>
            </a:r>
            <a:r>
              <a:rPr lang="en-US" sz="1600" b="0" i="0" dirty="0">
                <a:solidFill>
                  <a:srgbClr val="000000"/>
                </a:solidFill>
                <a:effectLst/>
                <a:latin typeface="Helvetica Neue"/>
              </a:rPr>
              <a:t>can distinguish between the different classes, but there is a problem with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796A05DB-947A-689F-F41A-8A23E34CC7E4}"/>
              </a:ext>
            </a:extLst>
          </p:cNvPr>
          <p:cNvPicPr>
            <a:picLocks noChangeAspect="1"/>
          </p:cNvPicPr>
          <p:nvPr/>
        </p:nvPicPr>
        <p:blipFill>
          <a:blip r:embed="rId3"/>
          <a:stretch>
            <a:fillRect/>
          </a:stretch>
        </p:blipFill>
        <p:spPr>
          <a:xfrm>
            <a:off x="5369801" y="2625148"/>
            <a:ext cx="5467350" cy="34004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 39A had the highest success rate in launches.</a:t>
            </a:r>
          </a:p>
          <a:p>
            <a:pPr>
              <a:lnSpc>
                <a:spcPct val="100000"/>
              </a:lnSpc>
              <a:spcBef>
                <a:spcPts val="1400"/>
              </a:spcBef>
            </a:pPr>
            <a:r>
              <a:rPr lang="en-US" sz="2200" dirty="0">
                <a:solidFill>
                  <a:schemeClr val="accent3">
                    <a:lumMod val="25000"/>
                  </a:schemeClr>
                </a:solidFill>
                <a:latin typeface="Abadi" panose="020B0604020104020204" pitchFamily="34" charset="0"/>
              </a:rPr>
              <a:t>ES-L1,GEO, HEO, and </a:t>
            </a:r>
            <a:r>
              <a:rPr lang="en-US" sz="2200" dirty="0" err="1">
                <a:solidFill>
                  <a:schemeClr val="accent3">
                    <a:lumMod val="25000"/>
                  </a:schemeClr>
                </a:solidFill>
                <a:latin typeface="Abadi" panose="020B0604020104020204" pitchFamily="34" charset="0"/>
              </a:rPr>
              <a:t>Sso</a:t>
            </a:r>
            <a:r>
              <a:rPr lang="en-US" sz="2200" dirty="0">
                <a:solidFill>
                  <a:schemeClr val="accent3">
                    <a:lumMod val="25000"/>
                  </a:schemeClr>
                </a:solidFill>
                <a:latin typeface="Abadi" panose="020B0604020104020204" pitchFamily="34" charset="0"/>
              </a:rPr>
              <a:t> have higher success rates.  GTO presents the lowest success rate of captured data. Point 3</a:t>
            </a:r>
          </a:p>
          <a:p>
            <a:pPr>
              <a:lnSpc>
                <a:spcPct val="100000"/>
              </a:lnSpc>
              <a:spcBef>
                <a:spcPts val="1400"/>
              </a:spcBef>
            </a:pPr>
            <a:r>
              <a:rPr lang="en-US" sz="2400" b="0" i="0" dirty="0" err="1">
                <a:solidFill>
                  <a:srgbClr val="000000"/>
                </a:solidFill>
                <a:effectLst/>
                <a:latin typeface="Helvetica Neue"/>
              </a:rPr>
              <a:t>Polar,LEO</a:t>
            </a:r>
            <a:r>
              <a:rPr lang="en-US" sz="2400" b="0" i="0" dirty="0">
                <a:solidFill>
                  <a:srgbClr val="000000"/>
                </a:solidFill>
                <a:effectLst/>
                <a:latin typeface="Helvetica Neue"/>
              </a:rPr>
              <a:t> and ISS orbits all present more positive landings.</a:t>
            </a:r>
          </a:p>
          <a:p>
            <a:pPr>
              <a:lnSpc>
                <a:spcPct val="100000"/>
              </a:lnSpc>
              <a:spcBef>
                <a:spcPts val="1400"/>
              </a:spcBef>
            </a:pPr>
            <a:r>
              <a:rPr lang="en-US" sz="2400" dirty="0">
                <a:solidFill>
                  <a:srgbClr val="000000"/>
                </a:solidFill>
                <a:latin typeface="Helvetica Neue"/>
              </a:rPr>
              <a:t>Success rates have been increasing since 2013, and the projection is success rates will continue to increase.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800" dirty="0">
                <a:solidFill>
                  <a:schemeClr val="accent3">
                    <a:lumMod val="25000"/>
                  </a:schemeClr>
                </a:solidFill>
                <a:latin typeface="Abadi"/>
              </a:rPr>
              <a:t>Data collection methodology:</a:t>
            </a:r>
          </a:p>
          <a:p>
            <a:pPr lvl="1">
              <a:lnSpc>
                <a:spcPct val="120000"/>
              </a:lnSpc>
              <a:spcBef>
                <a:spcPts val="1400"/>
              </a:spcBef>
            </a:pPr>
            <a:r>
              <a:rPr lang="en-US" sz="4800" dirty="0">
                <a:solidFill>
                  <a:schemeClr val="bg2">
                    <a:lumMod val="50000"/>
                  </a:schemeClr>
                </a:solidFill>
                <a:latin typeface="Abadi"/>
              </a:rPr>
              <a:t>API to SpaceX dataset</a:t>
            </a:r>
          </a:p>
          <a:p>
            <a:pPr lvl="1">
              <a:lnSpc>
                <a:spcPct val="120000"/>
              </a:lnSpc>
              <a:spcBef>
                <a:spcPts val="1400"/>
              </a:spcBef>
            </a:pPr>
            <a:r>
              <a:rPr lang="en-US" sz="4800" dirty="0">
                <a:solidFill>
                  <a:schemeClr val="bg2">
                    <a:lumMod val="50000"/>
                  </a:schemeClr>
                </a:solidFill>
                <a:latin typeface="Abadi"/>
              </a:rPr>
              <a:t>Screen scrape of SpaceX informational website.</a:t>
            </a:r>
          </a:p>
          <a:p>
            <a:pPr>
              <a:lnSpc>
                <a:spcPct val="120000"/>
              </a:lnSpc>
              <a:spcBef>
                <a:spcPts val="1400"/>
              </a:spcBef>
            </a:pPr>
            <a:r>
              <a:rPr lang="en-US" sz="4800" dirty="0">
                <a:solidFill>
                  <a:schemeClr val="accent3">
                    <a:lumMod val="25000"/>
                  </a:schemeClr>
                </a:solidFill>
                <a:latin typeface="Abadi"/>
              </a:rPr>
              <a:t>Perform data wrangling</a:t>
            </a:r>
          </a:p>
          <a:p>
            <a:pPr lvl="1">
              <a:lnSpc>
                <a:spcPct val="120000"/>
              </a:lnSpc>
              <a:spcBef>
                <a:spcPts val="1400"/>
              </a:spcBef>
            </a:pPr>
            <a:r>
              <a:rPr lang="en-US" sz="4800" dirty="0">
                <a:solidFill>
                  <a:schemeClr val="bg2">
                    <a:lumMod val="50000"/>
                  </a:schemeClr>
                </a:solidFill>
                <a:latin typeface="Abadi"/>
              </a:rPr>
              <a:t>Analysis of missing data.</a:t>
            </a:r>
          </a:p>
          <a:p>
            <a:pPr lvl="1">
              <a:lnSpc>
                <a:spcPct val="120000"/>
              </a:lnSpc>
              <a:spcBef>
                <a:spcPts val="1400"/>
              </a:spcBef>
            </a:pPr>
            <a:r>
              <a:rPr lang="en-US" sz="4800" dirty="0">
                <a:solidFill>
                  <a:schemeClr val="bg2">
                    <a:lumMod val="50000"/>
                  </a:schemeClr>
                </a:solidFill>
                <a:latin typeface="Abadi"/>
              </a:rPr>
              <a:t>Analysis of data types.</a:t>
            </a:r>
          </a:p>
          <a:p>
            <a:pPr lvl="1">
              <a:lnSpc>
                <a:spcPct val="120000"/>
              </a:lnSpc>
              <a:spcBef>
                <a:spcPts val="1400"/>
              </a:spcBef>
            </a:pPr>
            <a:r>
              <a:rPr lang="en-US" sz="4800" dirty="0">
                <a:solidFill>
                  <a:schemeClr val="bg2">
                    <a:lumMod val="50000"/>
                  </a:schemeClr>
                </a:solidFill>
                <a:latin typeface="Abadi"/>
              </a:rPr>
              <a:t>Calculation of launch outcomes.</a:t>
            </a:r>
          </a:p>
          <a:p>
            <a:pPr>
              <a:lnSpc>
                <a:spcPct val="120000"/>
              </a:lnSpc>
              <a:spcBef>
                <a:spcPts val="1400"/>
              </a:spcBef>
            </a:pPr>
            <a:r>
              <a:rPr lang="en-US" sz="4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4800" dirty="0">
                <a:solidFill>
                  <a:schemeClr val="accent3">
                    <a:lumMod val="25000"/>
                  </a:schemeClr>
                </a:solidFill>
                <a:latin typeface="Abadi"/>
              </a:rPr>
              <a:t>Perform interactive visual analytics using Folium and </a:t>
            </a:r>
            <a:r>
              <a:rPr lang="en-US" sz="4800" dirty="0" err="1">
                <a:solidFill>
                  <a:schemeClr val="accent3">
                    <a:lumMod val="25000"/>
                  </a:schemeClr>
                </a:solidFill>
                <a:latin typeface="Abadi"/>
              </a:rPr>
              <a:t>Plotly</a:t>
            </a:r>
            <a:r>
              <a:rPr lang="en-US" sz="4800" dirty="0">
                <a:solidFill>
                  <a:schemeClr val="accent3">
                    <a:lumMod val="25000"/>
                  </a:schemeClr>
                </a:solidFill>
                <a:latin typeface="Abadi"/>
              </a:rPr>
              <a:t> Dash</a:t>
            </a:r>
          </a:p>
          <a:p>
            <a:pPr>
              <a:lnSpc>
                <a:spcPct val="120000"/>
              </a:lnSpc>
              <a:spcBef>
                <a:spcPts val="1400"/>
              </a:spcBef>
            </a:pPr>
            <a:r>
              <a:rPr lang="en-US" sz="4800" dirty="0">
                <a:solidFill>
                  <a:schemeClr val="accent3">
                    <a:lumMod val="25000"/>
                  </a:schemeClr>
                </a:solidFill>
                <a:latin typeface="Abadi"/>
              </a:rPr>
              <a:t>Perform predictive analysis using classification models</a:t>
            </a:r>
          </a:p>
          <a:p>
            <a:pPr lvl="1">
              <a:lnSpc>
                <a:spcPct val="120000"/>
              </a:lnSpc>
              <a:spcBef>
                <a:spcPts val="1400"/>
              </a:spcBef>
            </a:pPr>
            <a:r>
              <a:rPr lang="en-US" sz="4800" dirty="0">
                <a:solidFill>
                  <a:schemeClr val="bg2">
                    <a:lumMod val="50000"/>
                  </a:schemeClr>
                </a:solidFill>
                <a:latin typeface="Abadi"/>
              </a:rPr>
              <a:t>Log Regression</a:t>
            </a:r>
          </a:p>
          <a:p>
            <a:pPr lvl="1">
              <a:lnSpc>
                <a:spcPct val="120000"/>
              </a:lnSpc>
              <a:spcBef>
                <a:spcPts val="1400"/>
              </a:spcBef>
            </a:pPr>
            <a:r>
              <a:rPr lang="en-US" sz="4800" dirty="0">
                <a:solidFill>
                  <a:schemeClr val="bg2">
                    <a:lumMod val="50000"/>
                  </a:schemeClr>
                </a:solidFill>
                <a:latin typeface="Abadi"/>
              </a:rPr>
              <a:t>Decision Tree</a:t>
            </a:r>
          </a:p>
          <a:p>
            <a:pPr lvl="1">
              <a:lnSpc>
                <a:spcPct val="120000"/>
              </a:lnSpc>
              <a:spcBef>
                <a:spcPts val="1400"/>
              </a:spcBef>
            </a:pPr>
            <a:r>
              <a:rPr lang="en-US" sz="4800" dirty="0">
                <a:solidFill>
                  <a:schemeClr val="bg2">
                    <a:lumMod val="50000"/>
                  </a:schemeClr>
                </a:solidFill>
                <a:latin typeface="Abadi"/>
              </a:rPr>
              <a:t>SVM</a:t>
            </a:r>
          </a:p>
          <a:p>
            <a:pPr lvl="1">
              <a:lnSpc>
                <a:spcPct val="120000"/>
              </a:lnSpc>
              <a:spcBef>
                <a:spcPts val="1400"/>
              </a:spcBef>
            </a:pPr>
            <a:r>
              <a:rPr lang="en-US" sz="4800" dirty="0">
                <a:solidFill>
                  <a:schemeClr val="bg2">
                    <a:lumMod val="50000"/>
                  </a:schemeClr>
                </a:solidFill>
                <a:latin typeface="Abadi"/>
              </a:rPr>
              <a:t>KNN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009125"/>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extracted from external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datasets and website via API and screen scrape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technologies.  Then, data was transformed into Python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for data analysis and transformation.  Once the data was converted to useable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then the data was normalized and reviewed for data types analysis and missing data.</a:t>
            </a:r>
          </a:p>
          <a:p>
            <a:pPr>
              <a:lnSpc>
                <a:spcPct val="100000"/>
              </a:lnSpc>
              <a:spcBef>
                <a:spcPts val="1400"/>
              </a:spcBef>
            </a:pPr>
            <a:r>
              <a:rPr lang="en-US" sz="2200" dirty="0">
                <a:solidFill>
                  <a:schemeClr val="accent3">
                    <a:lumMod val="25000"/>
                  </a:schemeClr>
                </a:solidFill>
                <a:latin typeface="Abadi" panose="020B0604020104020204" pitchFamily="34" charset="0"/>
              </a:rPr>
              <a:t>High-level Data Flowchart for ETL Process (focus on Extraction and Transform)</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Rectangle 2">
            <a:extLst>
              <a:ext uri="{FF2B5EF4-FFF2-40B4-BE49-F238E27FC236}">
                <a16:creationId xmlns:a16="http://schemas.microsoft.com/office/drawing/2014/main" id="{012B3BA8-B800-7C7C-95B9-0579E27E0D8E}"/>
              </a:ext>
            </a:extLst>
          </p:cNvPr>
          <p:cNvSpPr/>
          <p:nvPr/>
        </p:nvSpPr>
        <p:spPr>
          <a:xfrm>
            <a:off x="1093076" y="4288221"/>
            <a:ext cx="2238703" cy="1019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Extraction</a:t>
            </a:r>
          </a:p>
          <a:p>
            <a:pPr algn="ctr"/>
            <a:r>
              <a:rPr lang="en-US" sz="1400" dirty="0"/>
              <a:t>API</a:t>
            </a:r>
          </a:p>
          <a:p>
            <a:pPr algn="ctr"/>
            <a:r>
              <a:rPr lang="en-US" sz="1400" dirty="0"/>
              <a:t>Screen Scrape</a:t>
            </a:r>
          </a:p>
        </p:txBody>
      </p:sp>
      <p:sp>
        <p:nvSpPr>
          <p:cNvPr id="4" name="Rectangle 3">
            <a:extLst>
              <a:ext uri="{FF2B5EF4-FFF2-40B4-BE49-F238E27FC236}">
                <a16:creationId xmlns:a16="http://schemas.microsoft.com/office/drawing/2014/main" id="{3E3FD6AE-B21D-8509-8357-320CC1CC7887}"/>
              </a:ext>
            </a:extLst>
          </p:cNvPr>
          <p:cNvSpPr/>
          <p:nvPr/>
        </p:nvSpPr>
        <p:spPr>
          <a:xfrm>
            <a:off x="4803227" y="4288221"/>
            <a:ext cx="2238703" cy="1019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Transform</a:t>
            </a:r>
          </a:p>
          <a:p>
            <a:pPr algn="ctr"/>
            <a:r>
              <a:rPr lang="en-US" sz="1400" dirty="0" err="1"/>
              <a:t>Dataframe</a:t>
            </a:r>
            <a:endParaRPr lang="en-US" sz="1400" dirty="0"/>
          </a:p>
          <a:p>
            <a:pPr algn="ctr"/>
            <a:r>
              <a:rPr lang="en-US" sz="1400" dirty="0"/>
              <a:t>Missing Elements and Data Type Analysis</a:t>
            </a:r>
          </a:p>
        </p:txBody>
      </p:sp>
      <p:sp>
        <p:nvSpPr>
          <p:cNvPr id="7" name="Rectangle 6">
            <a:extLst>
              <a:ext uri="{FF2B5EF4-FFF2-40B4-BE49-F238E27FC236}">
                <a16:creationId xmlns:a16="http://schemas.microsoft.com/office/drawing/2014/main" id="{0EC561D0-F817-5135-267E-E2E7B7636718}"/>
              </a:ext>
            </a:extLst>
          </p:cNvPr>
          <p:cNvSpPr/>
          <p:nvPr/>
        </p:nvSpPr>
        <p:spPr>
          <a:xfrm>
            <a:off x="8573812" y="4288221"/>
            <a:ext cx="2238703" cy="1019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Load</a:t>
            </a:r>
          </a:p>
        </p:txBody>
      </p:sp>
      <p:sp>
        <p:nvSpPr>
          <p:cNvPr id="8" name="Arrow: Right 7">
            <a:extLst>
              <a:ext uri="{FF2B5EF4-FFF2-40B4-BE49-F238E27FC236}">
                <a16:creationId xmlns:a16="http://schemas.microsoft.com/office/drawing/2014/main" id="{174A0856-D22D-0BB1-0482-F8C6BC9ED077}"/>
              </a:ext>
            </a:extLst>
          </p:cNvPr>
          <p:cNvSpPr/>
          <p:nvPr/>
        </p:nvSpPr>
        <p:spPr>
          <a:xfrm>
            <a:off x="3689131" y="4797972"/>
            <a:ext cx="683172"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9B24763-E926-4B27-E640-9733211792AE}"/>
              </a:ext>
            </a:extLst>
          </p:cNvPr>
          <p:cNvSpPr/>
          <p:nvPr/>
        </p:nvSpPr>
        <p:spPr>
          <a:xfrm>
            <a:off x="7417545" y="4845268"/>
            <a:ext cx="683172"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000" dirty="0" err="1">
                <a:hlinkClick r:id="rId3"/>
              </a:rPr>
              <a:t>My_Repository</a:t>
            </a:r>
            <a:r>
              <a:rPr lang="en-US" sz="2000" dirty="0">
                <a:hlinkClick r:id="rId3"/>
              </a:rPr>
              <a:t>/Capstone Data Collection API.py at main · </a:t>
            </a:r>
            <a:r>
              <a:rPr lang="en-US" sz="2000" dirty="0" err="1">
                <a:hlinkClick r:id="rId3"/>
              </a:rPr>
              <a:t>kyounghumphries</a:t>
            </a:r>
            <a:r>
              <a:rPr lang="en-US" sz="2000" dirty="0">
                <a:hlinkClick r:id="rId3"/>
              </a:rPr>
              <a:t>/</a:t>
            </a:r>
            <a:r>
              <a:rPr lang="en-US" sz="2000" dirty="0" err="1">
                <a:hlinkClick r:id="rId3"/>
              </a:rPr>
              <a:t>My_Repository</a:t>
            </a:r>
            <a:r>
              <a:rPr lang="en-US" sz="2000" dirty="0">
                <a:hlinkClick r:id="rId3"/>
              </a:rPr>
              <a:t> (github.com)</a:t>
            </a:r>
            <a:endParaRPr lang="en-US" sz="20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02B07A3-2AC2-D3C4-BBAC-8D1911678DDC}"/>
              </a:ext>
            </a:extLst>
          </p:cNvPr>
          <p:cNvSpPr/>
          <p:nvPr/>
        </p:nvSpPr>
        <p:spPr>
          <a:xfrm>
            <a:off x="7903779" y="1671145"/>
            <a:ext cx="1860331" cy="549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URL</a:t>
            </a:r>
          </a:p>
        </p:txBody>
      </p:sp>
      <p:sp>
        <p:nvSpPr>
          <p:cNvPr id="7" name="Rectangle 6">
            <a:extLst>
              <a:ext uri="{FF2B5EF4-FFF2-40B4-BE49-F238E27FC236}">
                <a16:creationId xmlns:a16="http://schemas.microsoft.com/office/drawing/2014/main" id="{FAF8CD47-4086-7DBE-B969-D787E62B9F5A}"/>
              </a:ext>
            </a:extLst>
          </p:cNvPr>
          <p:cNvSpPr/>
          <p:nvPr/>
        </p:nvSpPr>
        <p:spPr>
          <a:xfrm>
            <a:off x="7903778" y="2682966"/>
            <a:ext cx="1860331" cy="549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getBoosterVersion</a:t>
            </a:r>
            <a:r>
              <a:rPr lang="en-US" sz="1600" dirty="0"/>
              <a:t>(data)</a:t>
            </a:r>
          </a:p>
        </p:txBody>
      </p:sp>
      <p:sp>
        <p:nvSpPr>
          <p:cNvPr id="8" name="Rectangle 7">
            <a:extLst>
              <a:ext uri="{FF2B5EF4-FFF2-40B4-BE49-F238E27FC236}">
                <a16:creationId xmlns:a16="http://schemas.microsoft.com/office/drawing/2014/main" id="{FC7E5206-A9F8-795D-BC14-4619D2F23A81}"/>
              </a:ext>
            </a:extLst>
          </p:cNvPr>
          <p:cNvSpPr/>
          <p:nvPr/>
        </p:nvSpPr>
        <p:spPr>
          <a:xfrm>
            <a:off x="7903779" y="3638662"/>
            <a:ext cx="1860331" cy="549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getLaunchSite</a:t>
            </a:r>
            <a:r>
              <a:rPr lang="en-US" sz="1600" dirty="0"/>
              <a:t>(data)</a:t>
            </a:r>
          </a:p>
        </p:txBody>
      </p:sp>
      <p:sp>
        <p:nvSpPr>
          <p:cNvPr id="9" name="Rectangle 8">
            <a:extLst>
              <a:ext uri="{FF2B5EF4-FFF2-40B4-BE49-F238E27FC236}">
                <a16:creationId xmlns:a16="http://schemas.microsoft.com/office/drawing/2014/main" id="{8DAC1CD9-5FC3-57BA-EF11-120C8E6661B1}"/>
              </a:ext>
            </a:extLst>
          </p:cNvPr>
          <p:cNvSpPr/>
          <p:nvPr/>
        </p:nvSpPr>
        <p:spPr>
          <a:xfrm>
            <a:off x="7903777" y="4592304"/>
            <a:ext cx="1860331" cy="549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getPayloadData</a:t>
            </a:r>
            <a:r>
              <a:rPr lang="en-US" sz="1600" dirty="0"/>
              <a:t>(data)</a:t>
            </a:r>
          </a:p>
        </p:txBody>
      </p:sp>
      <p:sp>
        <p:nvSpPr>
          <p:cNvPr id="10" name="Rectangle 9">
            <a:extLst>
              <a:ext uri="{FF2B5EF4-FFF2-40B4-BE49-F238E27FC236}">
                <a16:creationId xmlns:a16="http://schemas.microsoft.com/office/drawing/2014/main" id="{24336ACD-C76E-1E38-EB8C-FEA4A6512108}"/>
              </a:ext>
            </a:extLst>
          </p:cNvPr>
          <p:cNvSpPr/>
          <p:nvPr/>
        </p:nvSpPr>
        <p:spPr>
          <a:xfrm>
            <a:off x="7903779" y="5606105"/>
            <a:ext cx="1860331" cy="549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getCoreData</a:t>
            </a:r>
            <a:r>
              <a:rPr lang="en-US" sz="1600" dirty="0"/>
              <a:t>(data)</a:t>
            </a:r>
          </a:p>
        </p:txBody>
      </p:sp>
      <p:cxnSp>
        <p:nvCxnSpPr>
          <p:cNvPr id="12" name="Straight Arrow Connector 11">
            <a:extLst>
              <a:ext uri="{FF2B5EF4-FFF2-40B4-BE49-F238E27FC236}">
                <a16:creationId xmlns:a16="http://schemas.microsoft.com/office/drawing/2014/main" id="{8EF860AE-2451-305C-8AA9-30B46DA1A70C}"/>
              </a:ext>
            </a:extLst>
          </p:cNvPr>
          <p:cNvCxnSpPr>
            <a:endCxn id="7" idx="0"/>
          </p:cNvCxnSpPr>
          <p:nvPr/>
        </p:nvCxnSpPr>
        <p:spPr>
          <a:xfrm>
            <a:off x="8833942" y="2312276"/>
            <a:ext cx="2" cy="370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08C649-1F76-6A49-356F-53FF95310F4E}"/>
              </a:ext>
            </a:extLst>
          </p:cNvPr>
          <p:cNvCxnSpPr>
            <a:cxnSpLocks/>
            <a:endCxn id="8" idx="0"/>
          </p:cNvCxnSpPr>
          <p:nvPr/>
        </p:nvCxnSpPr>
        <p:spPr>
          <a:xfrm>
            <a:off x="8833940" y="3280793"/>
            <a:ext cx="5" cy="357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B0FF22-3F81-5DAA-861B-B91C6CD25EE0}"/>
              </a:ext>
            </a:extLst>
          </p:cNvPr>
          <p:cNvCxnSpPr/>
          <p:nvPr/>
        </p:nvCxnSpPr>
        <p:spPr>
          <a:xfrm>
            <a:off x="8833945" y="4174890"/>
            <a:ext cx="2" cy="370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F03530-00D9-54A5-2926-DC0F5A2830A0}"/>
              </a:ext>
            </a:extLst>
          </p:cNvPr>
          <p:cNvCxnSpPr/>
          <p:nvPr/>
        </p:nvCxnSpPr>
        <p:spPr>
          <a:xfrm>
            <a:off x="8833947" y="5217753"/>
            <a:ext cx="2" cy="370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First, we access the SpaceX Wiki page via the URL.  Next, we perform the screen scrape via Beautiful Soup.  Once the HTML content has been extracted, we parse the data and obtain column and variable names.  Last, we use the parsed data to create a usable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 of the completed web scraping notebook:  </a:t>
            </a:r>
            <a:r>
              <a:rPr lang="en-US" sz="1800" dirty="0" err="1">
                <a:hlinkClick r:id="rId3"/>
              </a:rPr>
              <a:t>My_Repository</a:t>
            </a:r>
            <a:r>
              <a:rPr lang="en-US" sz="1800" dirty="0">
                <a:hlinkClick r:id="rId3"/>
              </a:rPr>
              <a:t>/Capstone Web Scraping.py at main · </a:t>
            </a:r>
            <a:r>
              <a:rPr lang="en-US" sz="1800" dirty="0" err="1">
                <a:hlinkClick r:id="rId3"/>
              </a:rPr>
              <a:t>kyounghumphries</a:t>
            </a:r>
            <a:r>
              <a:rPr lang="en-US" sz="1800" dirty="0">
                <a:hlinkClick r:id="rId3"/>
              </a:rPr>
              <a:t>/</a:t>
            </a:r>
            <a:r>
              <a:rPr lang="en-US" sz="1800" dirty="0" err="1">
                <a:hlinkClick r:id="rId3"/>
              </a:rPr>
              <a:t>My_Repository</a:t>
            </a:r>
            <a:r>
              <a:rPr lang="en-US" sz="1800" dirty="0">
                <a:hlinkClick r:id="rId3"/>
              </a:rPr>
              <a:t> (github.com)</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a:extLst>
              <a:ext uri="{FF2B5EF4-FFF2-40B4-BE49-F238E27FC236}">
                <a16:creationId xmlns:a16="http://schemas.microsoft.com/office/drawing/2014/main" id="{8D1A1BD5-F143-24A2-81D7-96482C73EE94}"/>
              </a:ext>
            </a:extLst>
          </p:cNvPr>
          <p:cNvSpPr/>
          <p:nvPr/>
        </p:nvSpPr>
        <p:spPr>
          <a:xfrm>
            <a:off x="7798676" y="1792288"/>
            <a:ext cx="2144110" cy="549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a:t>
            </a:r>
            <a:r>
              <a:rPr lang="en-US" dirty="0" err="1"/>
              <a:t>Spacex</a:t>
            </a:r>
            <a:r>
              <a:rPr lang="en-US" dirty="0"/>
              <a:t> Wiki Page URL</a:t>
            </a:r>
          </a:p>
        </p:txBody>
      </p:sp>
      <p:sp>
        <p:nvSpPr>
          <p:cNvPr id="8" name="Rectangle 7">
            <a:extLst>
              <a:ext uri="{FF2B5EF4-FFF2-40B4-BE49-F238E27FC236}">
                <a16:creationId xmlns:a16="http://schemas.microsoft.com/office/drawing/2014/main" id="{A4164A67-9B9C-7226-EA3D-F6738F1B9407}"/>
              </a:ext>
            </a:extLst>
          </p:cNvPr>
          <p:cNvSpPr/>
          <p:nvPr/>
        </p:nvSpPr>
        <p:spPr>
          <a:xfrm>
            <a:off x="7798676" y="3083786"/>
            <a:ext cx="2144110" cy="549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Column and Variable Names</a:t>
            </a:r>
          </a:p>
        </p:txBody>
      </p:sp>
      <p:sp>
        <p:nvSpPr>
          <p:cNvPr id="9" name="Rectangle 8">
            <a:extLst>
              <a:ext uri="{FF2B5EF4-FFF2-40B4-BE49-F238E27FC236}">
                <a16:creationId xmlns:a16="http://schemas.microsoft.com/office/drawing/2014/main" id="{300CF662-EAC4-CB18-49A4-8A573844359B}"/>
              </a:ext>
            </a:extLst>
          </p:cNvPr>
          <p:cNvSpPr/>
          <p:nvPr/>
        </p:nvSpPr>
        <p:spPr>
          <a:xfrm>
            <a:off x="7798676" y="4459550"/>
            <a:ext cx="2144110" cy="549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r>
              <a:rPr lang="en-US" dirty="0"/>
              <a:t> Creation</a:t>
            </a:r>
          </a:p>
        </p:txBody>
      </p:sp>
      <p:cxnSp>
        <p:nvCxnSpPr>
          <p:cNvPr id="12" name="Straight Arrow Connector 11">
            <a:extLst>
              <a:ext uri="{FF2B5EF4-FFF2-40B4-BE49-F238E27FC236}">
                <a16:creationId xmlns:a16="http://schemas.microsoft.com/office/drawing/2014/main" id="{70783FFC-1176-3CDF-2DC6-C4FB994E15DD}"/>
              </a:ext>
            </a:extLst>
          </p:cNvPr>
          <p:cNvCxnSpPr/>
          <p:nvPr/>
        </p:nvCxnSpPr>
        <p:spPr>
          <a:xfrm>
            <a:off x="8870731" y="2438037"/>
            <a:ext cx="0" cy="567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1024DE-6363-939A-FAF6-6B97B8FB94F0}"/>
              </a:ext>
            </a:extLst>
          </p:cNvPr>
          <p:cNvCxnSpPr/>
          <p:nvPr/>
        </p:nvCxnSpPr>
        <p:spPr>
          <a:xfrm>
            <a:off x="8870731" y="3788616"/>
            <a:ext cx="0" cy="567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382</TotalTime>
  <Words>1957</Words>
  <Application>Microsoft Office PowerPoint</Application>
  <PresentationFormat>Widescreen</PresentationFormat>
  <Paragraphs>267</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Courier New</vt:lpstr>
      <vt:lpstr>Helvetica Neue</vt:lpstr>
      <vt:lpstr>IBM Plex Mono SemiBold</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Humphries, Kayla</cp:lastModifiedBy>
  <cp:revision>205</cp:revision>
  <dcterms:created xsi:type="dcterms:W3CDTF">2021-04-29T18:58:34Z</dcterms:created>
  <dcterms:modified xsi:type="dcterms:W3CDTF">2022-08-29T21:00:00Z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